
<file path=[Content_Types].xml><?xml version="1.0" encoding="utf-8"?>
<Types xmlns="http://schemas.openxmlformats.org/package/2006/content-types"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2" name="Google Shape;82;p1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5" name="Shape 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" name="Google Shape;86;p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87" name="Google Shape;87;p2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3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p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9" name="Google Shape;99;p4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4" name="Google Shape;104;p5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9" name="Google Shape;109;p6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p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4" name="Google Shape;114;p7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8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4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6" name="Google Shape;126;p9:notes"/>
          <p:cNvSpPr/>
          <p:nvPr>
            <p:ph idx="2" type="sldImg"/>
          </p:nvPr>
        </p:nvSpPr>
        <p:spPr>
          <a:xfrm>
            <a:off x="1143225" y="685800"/>
            <a:ext cx="457222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1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2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14" name="Google Shape;14;p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5" name="Google Shape;15;p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6" name="Google Shape;16;p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19" name="Google Shape;19;p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0" name="Google Shape;20;p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24" name="Google Shape;24;p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5" name="Google Shape;25;p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6" name="Google Shape;26;p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5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29" name="Google Shape;29;p5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30" name="Google Shape;30;p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33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6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5" name="Google Shape;35;p6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6" name="Google Shape;36;p6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8" name="Google Shape;38;p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40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7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2" name="Google Shape;42;p7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3" name="Google Shape;43;p7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4" name="Google Shape;44;p7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45" name="Google Shape;45;p7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46" name="Google Shape;46;p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7" name="Google Shape;47;p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8" name="Google Shape;48;p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49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1" name="Google Shape;51;p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9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9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57" name="Google Shape;57;p9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58" name="Google Shape;58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9" name="Google Shape;59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0" name="Google Shape;60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0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3" name="Google Shape;63;p10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0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65" name="Google Shape;65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1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1" name="Google Shape;71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2" name="Google Shape;72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3" name="Google Shape;73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12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6" name="Google Shape;76;p12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77" name="Google Shape;77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9" name="Google Shape;79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algn="r">
              <a:spcBef>
                <a:spcPts val="0"/>
              </a:spcBef>
              <a:buNone/>
              <a:defRPr/>
            </a:lvl1pPr>
            <a:lvl2pPr indent="0" lvl="1" marL="0" algn="r">
              <a:spcBef>
                <a:spcPts val="0"/>
              </a:spcBef>
              <a:buNone/>
              <a:defRPr/>
            </a:lvl2pPr>
            <a:lvl3pPr indent="0" lvl="2" marL="0" algn="r">
              <a:spcBef>
                <a:spcPts val="0"/>
              </a:spcBef>
              <a:buNone/>
              <a:defRPr/>
            </a:lvl3pPr>
            <a:lvl4pPr indent="0" lvl="3" marL="0" algn="r">
              <a:spcBef>
                <a:spcPts val="0"/>
              </a:spcBef>
              <a:buNone/>
              <a:defRPr/>
            </a:lvl4pPr>
            <a:lvl5pPr indent="0" lvl="4" marL="0" algn="r">
              <a:spcBef>
                <a:spcPts val="0"/>
              </a:spcBef>
              <a:buNone/>
              <a:defRPr/>
            </a:lvl5pPr>
            <a:lvl6pPr indent="0" lvl="5" marL="0" algn="r">
              <a:spcBef>
                <a:spcPts val="0"/>
              </a:spcBef>
              <a:buNone/>
              <a:defRPr/>
            </a:lvl6pPr>
            <a:lvl7pPr indent="0" lvl="6" marL="0" algn="r">
              <a:spcBef>
                <a:spcPts val="0"/>
              </a:spcBef>
              <a:buNone/>
              <a:defRPr/>
            </a:lvl7pPr>
            <a:lvl8pPr indent="0" lvl="7" marL="0" algn="r">
              <a:spcBef>
                <a:spcPts val="0"/>
              </a:spcBef>
              <a:buNone/>
              <a:defRPr/>
            </a:lvl8pPr>
            <a:lvl9pPr indent="0" lvl="8" marL="0" algn="r">
              <a:spcBef>
                <a:spcPts val="0"/>
              </a:spcBef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9" name="Google Shape;9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spcBef>
                <a:spcPts val="0"/>
              </a:spcBef>
              <a:spcAft>
                <a:spcPts val="0"/>
              </a:spcAft>
              <a:buSzPts val="1400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0" name="Google Shape;10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spcBef>
                <a:spcPts val="0"/>
              </a:spcBef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GB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5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3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hyperlink" Target="https://www.st-petersoxon.co.uk/willow-class-years-5-6-2/" TargetMode="External"/><Relationship Id="rId4" Type="http://schemas.openxmlformats.org/officeDocument/2006/relationships/image" Target="../media/image8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1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0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2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9.png"/><Relationship Id="rId4" Type="http://schemas.openxmlformats.org/officeDocument/2006/relationships/hyperlink" Target="https://www.st-petersoxon.co.uk/math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" name="Google Shape;84;p1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71462" y="417409"/>
            <a:ext cx="11649075" cy="45529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4"/>
          <p:cNvSpPr txBox="1"/>
          <p:nvPr/>
        </p:nvSpPr>
        <p:spPr>
          <a:xfrm>
            <a:off x="374077" y="647847"/>
            <a:ext cx="5925597" cy="286232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0" lang="en-GB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Key Dates: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Year 6 Bikeability 13/14/18/19 September</a:t>
            </a:r>
            <a:endParaRPr b="0" i="0"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0" i="0"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Year 6/7 transition events: 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21 September - Open Evening 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26 and 28 September - Open Mornings 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9 November - Transition Day 1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18 April - Transition Day 2</a:t>
            </a:r>
            <a:endParaRPr/>
          </a:p>
          <a:p>
            <a:pPr indent="-114300" lvl="0" marL="0" marR="0" rtl="0" algn="l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</a:pPr>
            <a:r>
              <a:rPr b="0" i="0" lang="en-GB"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rPr>
              <a:t>27 June - Transition Day 3 and Induction Evening for Parents </a:t>
            </a:r>
            <a:endParaRPr/>
          </a:p>
        </p:txBody>
      </p:sp>
      <p:pic>
        <p:nvPicPr>
          <p:cNvPr id="90" name="Google Shape;90;p1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6846485" y="153243"/>
            <a:ext cx="5111053" cy="639766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4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5"/>
          <p:cNvSpPr txBox="1"/>
          <p:nvPr/>
        </p:nvSpPr>
        <p:spPr>
          <a:xfrm>
            <a:off x="3087757" y="371061"/>
            <a:ext cx="5714641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3"/>
              </a:rPr>
              <a:t>https://www.st-petersoxon.co.uk/willow-class-years-5-6-2/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  <p:pic>
        <p:nvPicPr>
          <p:cNvPr id="96" name="Google Shape;96;p15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1995487" y="909637"/>
            <a:ext cx="8201025" cy="50387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" name="Google Shape;101;p1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47875" y="1071562"/>
            <a:ext cx="8096250" cy="47148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5" name="Shape 1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" name="Google Shape;106;p1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71687" y="985837"/>
            <a:ext cx="8048625" cy="48863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1" name="Google Shape;111;p18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52637" y="966787"/>
            <a:ext cx="8086725" cy="49244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" name="Google Shape;116;p19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2062162" y="5182023"/>
            <a:ext cx="8077200" cy="133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17" name="Google Shape;117;p19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2062162" y="192640"/>
            <a:ext cx="8067676" cy="498978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0"/>
          <p:cNvSpPr txBox="1"/>
          <p:nvPr/>
        </p:nvSpPr>
        <p:spPr>
          <a:xfrm>
            <a:off x="887293" y="1045716"/>
            <a:ext cx="10657007" cy="646331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PE will take place on Wednesday and Friday afternoons, we ask that the children have their PE kit in all week and take it home over the weekend for washing.</a:t>
            </a:r>
            <a:endParaRPr/>
          </a:p>
        </p:txBody>
      </p:sp>
      <p:pic>
        <p:nvPicPr>
          <p:cNvPr id="123" name="Google Shape;123;p20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1200150" y="1904172"/>
            <a:ext cx="2033380" cy="437484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7" name="Shape 1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Google Shape;128;p21"/>
          <p:cNvSpPr txBox="1"/>
          <p:nvPr/>
        </p:nvSpPr>
        <p:spPr>
          <a:xfrm>
            <a:off x="232959" y="2860136"/>
            <a:ext cx="9523828" cy="3693319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Homework will be given out on a Friday and should be returned the following Wednesday.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It will consist of maths (related to that week’s work), spellings and reading.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Children will receive 2 house points for completed maths, 2 house points for completed spelling sheets and house points for reading are given as follows: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10 pages – 1 hp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20 pages – 3 hp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sz="18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50 pages or more – 7hp</a:t>
            </a:r>
            <a:endParaRPr/>
          </a:p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  </a:t>
            </a:r>
            <a:endParaRPr/>
          </a:p>
        </p:txBody>
      </p:sp>
      <p:pic>
        <p:nvPicPr>
          <p:cNvPr id="129" name="Google Shape;129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7849591" y="122215"/>
            <a:ext cx="4109450" cy="2737921"/>
          </a:xfrm>
          <a:prstGeom prst="rect">
            <a:avLst/>
          </a:prstGeom>
          <a:noFill/>
          <a:ln>
            <a:noFill/>
          </a:ln>
        </p:spPr>
      </p:pic>
      <p:sp>
        <p:nvSpPr>
          <p:cNvPr id="130" name="Google Shape;130;p21"/>
          <p:cNvSpPr txBox="1"/>
          <p:nvPr/>
        </p:nvSpPr>
        <p:spPr>
          <a:xfrm>
            <a:off x="7487478" y="5022574"/>
            <a:ext cx="4101187" cy="36933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1800" u="sng">
                <a:solidFill>
                  <a:schemeClr val="hlink"/>
                </a:solidFill>
                <a:latin typeface="Calibri"/>
                <a:ea typeface="Calibri"/>
                <a:cs typeface="Calibri"/>
                <a:sym typeface="Calibri"/>
                <a:hlinkClick r:id="rId4"/>
              </a:rPr>
              <a:t>https://www.st-petersoxon.co.uk/maths/</a:t>
            </a:r>
            <a:r>
              <a:rPr lang="en-GB" sz="18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 </a:t>
            </a:r>
            <a:endParaRPr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