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5143500" type="screen16x9"/>
  <p:notesSz cx="6858000" cy="9144000"/>
  <p:embeddedFontLst>
    <p:embeddedFont>
      <p:font typeface="Abril Fatface" panose="02000503000000020003" pitchFamily="2" charset="0"/>
      <p:regular r:id="rId17"/>
    </p:embeddedFont>
    <p:embeddedFont>
      <p:font typeface="Archivo Black" panose="020B0604020202020204" charset="0"/>
      <p:regular r:id="rId18"/>
    </p:embeddedFont>
    <p:embeddedFont>
      <p:font typeface="Caveat" panose="020B0604020202020204" charset="0"/>
      <p:regular r:id="rId19"/>
      <p:bold r:id="rId20"/>
    </p:embeddedFont>
    <p:embeddedFont>
      <p:font typeface="Comfortaa" panose="020B0604020202020204" charset="0"/>
      <p:regular r:id="rId21"/>
      <p:bold r:id="rId22"/>
    </p:embeddedFont>
    <p:embeddedFont>
      <p:font typeface="EB Garamond" panose="020B0604020202020204" pitchFamily="2" charset="0"/>
      <p:regular r:id="rId23"/>
      <p:bold r:id="rId24"/>
      <p:italic r:id="rId25"/>
      <p:boldItalic r:id="rId26"/>
    </p:embeddedFont>
    <p:embeddedFont>
      <p:font typeface="Lexend Black" panose="020B0604020202020204" charset="0"/>
      <p:bold r:id="rId27"/>
    </p:embeddedFont>
    <p:embeddedFont>
      <p:font typeface="Pacifico" panose="00000500000000000000" pitchFamily="2" charset="0"/>
      <p:regular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802" y="6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1692fa0048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1692fa0048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1692fa0048c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1692fa0048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1692fa0048c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1692fa0048c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692fa0048c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692fa0048c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1692fa0048c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1692fa0048c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16b82a6e2c4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16b82a6e2c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16b82a6e2c4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16b82a6e2c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70b48562ee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70b48562e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170b48562ee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170b48562e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16b9140c49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16b9140c4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6b9140c49c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16b9140c49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16cf6671867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16cf6671867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16cf6671867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16cf6671867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2.jpg"/><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i="1">
                <a:solidFill>
                  <a:schemeClr val="lt1"/>
                </a:solidFill>
                <a:latin typeface="EB Garamond"/>
                <a:ea typeface="EB Garamond"/>
                <a:cs typeface="EB Garamond"/>
                <a:sym typeface="EB Garamond"/>
              </a:rPr>
              <a:t>The pond group </a:t>
            </a:r>
            <a:endParaRPr i="1">
              <a:solidFill>
                <a:schemeClr val="lt1"/>
              </a:solidFill>
              <a:latin typeface="EB Garamond"/>
              <a:ea typeface="EB Garamond"/>
              <a:cs typeface="EB Garamond"/>
              <a:sym typeface="EB Garamond"/>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cxnSp>
        <p:nvCxnSpPr>
          <p:cNvPr id="56" name="Google Shape;56;p13"/>
          <p:cNvCxnSpPr/>
          <p:nvPr/>
        </p:nvCxnSpPr>
        <p:spPr>
          <a:xfrm>
            <a:off x="219475" y="2544750"/>
            <a:ext cx="4169700" cy="33900"/>
          </a:xfrm>
          <a:prstGeom prst="straightConnector1">
            <a:avLst/>
          </a:prstGeom>
          <a:noFill/>
          <a:ln w="9525" cap="flat" cmpd="sng">
            <a:solidFill>
              <a:schemeClr val="lt1"/>
            </a:solidFill>
            <a:prstDash val="solid"/>
            <a:round/>
            <a:headEnd type="none" w="med" len="med"/>
            <a:tailEnd type="none" w="med" len="med"/>
          </a:ln>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xfrm>
            <a:off x="0" y="5136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5011">
                <a:latin typeface="Pacifico"/>
                <a:ea typeface="Pacifico"/>
                <a:cs typeface="Pacifico"/>
                <a:sym typeface="Pacifico"/>
              </a:rPr>
              <a:t>What we’ll be doing this </a:t>
            </a:r>
            <a:r>
              <a:rPr lang="en" sz="5511">
                <a:latin typeface="Pacifico"/>
                <a:ea typeface="Pacifico"/>
                <a:cs typeface="Pacifico"/>
                <a:sym typeface="Pacifico"/>
              </a:rPr>
              <a:t>year</a:t>
            </a:r>
            <a:endParaRPr sz="5511">
              <a:latin typeface="Pacifico"/>
              <a:ea typeface="Pacifico"/>
              <a:cs typeface="Pacifico"/>
              <a:sym typeface="Pacific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67" name="Google Shape;67;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2400">
                <a:solidFill>
                  <a:schemeClr val="dk1"/>
                </a:solidFill>
              </a:rPr>
              <a:t>This year we are focusing on monitoring pond wildlife and studying animal behavior.</a:t>
            </a:r>
            <a:endParaRPr sz="240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solidFill>
                  <a:schemeClr val="lt1"/>
                </a:solidFill>
              </a:rPr>
              <a:t>We also want to focus a lot on litter-picking because litter can have a real impact on animal’ s health and can end up in the ocean.</a:t>
            </a:r>
            <a:endParaRPr>
              <a:solidFill>
                <a:schemeClr val="lt1"/>
              </a:solidFill>
            </a:endParaRPr>
          </a:p>
        </p:txBody>
      </p:sp>
      <p:sp>
        <p:nvSpPr>
          <p:cNvPr id="73" name="Google Shape;7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Litter in the sea </a:t>
            </a:r>
            <a:endParaRPr/>
          </a:p>
        </p:txBody>
      </p:sp>
      <p:sp>
        <p:nvSpPr>
          <p:cNvPr id="79" name="Google Shape;79;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a:solidFill>
                  <a:schemeClr val="dk1"/>
                </a:solidFill>
              </a:rPr>
              <a:t>When litter gets in the sea, animals can eat it and can die from poisons in plastics and they can also sometimes get stuck in litter.This makes lots of people very sad, so if you could help with litter picking that would be great!!!!!!!!!!</a:t>
            </a:r>
            <a:endParaRPr>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3"/>
        <p:cNvGrpSpPr/>
        <p:nvPr/>
      </p:nvGrpSpPr>
      <p:grpSpPr>
        <a:xfrm>
          <a:off x="0" y="0"/>
          <a:ext cx="0" cy="0"/>
          <a:chOff x="0" y="0"/>
          <a:chExt cx="0" cy="0"/>
        </a:xfrm>
      </p:grpSpPr>
      <p:sp>
        <p:nvSpPr>
          <p:cNvPr id="84" name="Google Shape;84;p18"/>
          <p:cNvSpPr txBox="1">
            <a:spLocks noGrp="1"/>
          </p:cNvSpPr>
          <p:nvPr>
            <p:ph type="title"/>
          </p:nvPr>
        </p:nvSpPr>
        <p:spPr>
          <a:xfrm>
            <a:off x="311700" y="445025"/>
            <a:ext cx="8520600" cy="1908600"/>
          </a:xfrm>
          <a:prstGeom prst="rect">
            <a:avLst/>
          </a:prstGeom>
          <a:ln w="9525" cap="flat" cmpd="sng">
            <a:solidFill>
              <a:srgbClr val="FFFFFF"/>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latin typeface="Pacifico"/>
                <a:ea typeface="Pacifico"/>
                <a:cs typeface="Pacifico"/>
                <a:sym typeface="Pacifico"/>
              </a:rPr>
              <a:t>To help, we will be picking up litter and making posters to show people not to litter.Litter can pollute the sea very easily, so we encourage you to litter pick only for a little bit every time you go to the beach!!!!!!!!!</a:t>
            </a:r>
            <a:endParaRPr>
              <a:latin typeface="Pacifico"/>
              <a:ea typeface="Pacifico"/>
              <a:cs typeface="Pacifico"/>
              <a:sym typeface="Pacifico"/>
            </a:endParaRPr>
          </a:p>
        </p:txBody>
      </p:sp>
      <p:sp>
        <p:nvSpPr>
          <p:cNvPr id="85" name="Google Shape;85;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9"/>
        <p:cNvGrpSpPr/>
        <p:nvPr/>
      </p:nvGrpSpPr>
      <p:grpSpPr>
        <a:xfrm>
          <a:off x="0" y="0"/>
          <a:ext cx="0" cy="0"/>
          <a:chOff x="0" y="0"/>
          <a:chExt cx="0" cy="0"/>
        </a:xfrm>
      </p:grpSpPr>
      <p:sp>
        <p:nvSpPr>
          <p:cNvPr id="90" name="Google Shape;90;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To help save the environment and animals you can go out on litter picking trips and donate money to charities that help the environment.</a:t>
            </a:r>
            <a:endParaRPr/>
          </a:p>
        </p:txBody>
      </p:sp>
      <p:sp>
        <p:nvSpPr>
          <p:cNvPr id="91" name="Google Shape;91;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5"/>
        <p:cNvGrpSpPr/>
        <p:nvPr/>
      </p:nvGrpSpPr>
      <p:grpSpPr>
        <a:xfrm>
          <a:off x="0" y="0"/>
          <a:ext cx="0" cy="0"/>
          <a:chOff x="0" y="0"/>
          <a:chExt cx="0" cy="0"/>
        </a:xfrm>
      </p:grpSpPr>
      <p:sp>
        <p:nvSpPr>
          <p:cNvPr id="96" name="Google Shape;96;p20"/>
          <p:cNvSpPr txBox="1">
            <a:spLocks noGrp="1"/>
          </p:cNvSpPr>
          <p:nvPr>
            <p:ph type="title"/>
          </p:nvPr>
        </p:nvSpPr>
        <p:spPr>
          <a:xfrm>
            <a:off x="147100" y="458750"/>
            <a:ext cx="8520600" cy="572700"/>
          </a:xfrm>
          <a:prstGeom prst="rect">
            <a:avLst/>
          </a:prstGeom>
          <a:ln w="9525" cap="flat" cmpd="sng">
            <a:solidFill>
              <a:srgbClr val="FFFFFF"/>
            </a:solidFill>
            <a:prstDash val="solid"/>
            <a:round/>
            <a:headEnd type="none" w="sm" len="sm"/>
            <a:tailEnd type="none" w="sm" len="sm"/>
          </a:ln>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highlight>
                  <a:srgbClr val="FFFFFF"/>
                </a:highlight>
                <a:latin typeface="Lexend Black"/>
                <a:ea typeface="Lexend Black"/>
                <a:cs typeface="Lexend Black"/>
                <a:sym typeface="Lexend Black"/>
              </a:rPr>
              <a:t>Animal behavior!</a:t>
            </a:r>
            <a:r>
              <a:rPr lang="en">
                <a:latin typeface="Lexend Black"/>
                <a:ea typeface="Lexend Black"/>
                <a:cs typeface="Lexend Black"/>
                <a:sym typeface="Lexend Black"/>
              </a:rPr>
              <a:t> </a:t>
            </a:r>
            <a:endParaRPr>
              <a:latin typeface="Lexend Black"/>
              <a:ea typeface="Lexend Black"/>
              <a:cs typeface="Lexend Black"/>
              <a:sym typeface="Lexend Black"/>
            </a:endParaRPr>
          </a:p>
          <a:p>
            <a:pPr marL="0" lvl="0" indent="0" algn="l" rtl="0">
              <a:spcBef>
                <a:spcPts val="0"/>
              </a:spcBef>
              <a:spcAft>
                <a:spcPts val="0"/>
              </a:spcAft>
              <a:buNone/>
            </a:pPr>
            <a:endParaRPr>
              <a:latin typeface="Lexend Black"/>
              <a:ea typeface="Lexend Black"/>
              <a:cs typeface="Lexend Black"/>
              <a:sym typeface="Lexend Black"/>
            </a:endParaRPr>
          </a:p>
          <a:p>
            <a:pPr marL="0" lvl="0" indent="0" algn="l" rtl="0">
              <a:spcBef>
                <a:spcPts val="0"/>
              </a:spcBef>
              <a:spcAft>
                <a:spcPts val="0"/>
              </a:spcAft>
              <a:buNone/>
            </a:pPr>
            <a:r>
              <a:rPr lang="en" sz="2244">
                <a:latin typeface="Lexend Black"/>
                <a:ea typeface="Lexend Black"/>
                <a:cs typeface="Lexend Black"/>
                <a:sym typeface="Lexend Black"/>
              </a:rPr>
              <a:t>We have a camera to monitor wildlife and we are putting out birdseed.We also have a toad home and spots for insects to hide in.We have also put down big sheets of metal and are hoping to see some sloworms..</a:t>
            </a:r>
            <a:endParaRPr sz="2244">
              <a:solidFill>
                <a:schemeClr val="lt1"/>
              </a:solidFill>
              <a:latin typeface="Lexend Black"/>
              <a:ea typeface="Lexend Black"/>
              <a:cs typeface="Lexend Black"/>
              <a:sym typeface="Lexend Black"/>
            </a:endParaRPr>
          </a:p>
        </p:txBody>
      </p:sp>
      <p:sp>
        <p:nvSpPr>
          <p:cNvPr id="97" name="Google Shape;97;p20"/>
          <p:cNvSpPr txBox="1">
            <a:spLocks noGrp="1"/>
          </p:cNvSpPr>
          <p:nvPr>
            <p:ph type="body" idx="1"/>
          </p:nvPr>
        </p:nvSpPr>
        <p:spPr>
          <a:xfrm>
            <a:off x="-10729700" y="2060150"/>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b="1">
              <a:solidFill>
                <a:schemeClr val="dk1"/>
              </a:solidFill>
            </a:endParaRPr>
          </a:p>
          <a:p>
            <a:pPr marL="0" lvl="0" indent="0" algn="l" rtl="0">
              <a:spcBef>
                <a:spcPts val="1200"/>
              </a:spcBef>
              <a:spcAft>
                <a:spcPts val="0"/>
              </a:spcAft>
              <a:buNone/>
            </a:pPr>
            <a:endParaRPr b="1">
              <a:solidFill>
                <a:schemeClr val="dk1"/>
              </a:solidFill>
            </a:endParaRPr>
          </a:p>
          <a:p>
            <a:pPr marL="0" lvl="0" indent="0" algn="l" rtl="0">
              <a:spcBef>
                <a:spcPts val="1200"/>
              </a:spcBef>
              <a:spcAft>
                <a:spcPts val="1200"/>
              </a:spcAft>
              <a:buNone/>
            </a:pPr>
            <a:endParaRPr b="1">
              <a:solidFill>
                <a:schemeClr val="dk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1"/>
        <p:cNvGrpSpPr/>
        <p:nvPr/>
      </p:nvGrpSpPr>
      <p:grpSpPr>
        <a:xfrm>
          <a:off x="0" y="0"/>
          <a:ext cx="0" cy="0"/>
          <a:chOff x="0" y="0"/>
          <a:chExt cx="0" cy="0"/>
        </a:xfrm>
      </p:grpSpPr>
      <p:sp>
        <p:nvSpPr>
          <p:cNvPr id="102" name="Google Shape;102;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If we do see any of these animals we will try to get photos and then we will show you so you get to see some of the amazing wildlife that we get to see in the pond.like this….</a:t>
            </a:r>
            <a:endParaRPr/>
          </a:p>
          <a:p>
            <a:pPr marL="0" lvl="0" indent="0" algn="l" rtl="0">
              <a:spcBef>
                <a:spcPts val="0"/>
              </a:spcBef>
              <a:spcAft>
                <a:spcPts val="0"/>
              </a:spcAft>
              <a:buNone/>
            </a:pPr>
            <a:endParaRPr/>
          </a:p>
        </p:txBody>
      </p:sp>
      <p:sp>
        <p:nvSpPr>
          <p:cNvPr id="103" name="Google Shape;103;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107"/>
        <p:cNvGrpSpPr/>
        <p:nvPr/>
      </p:nvGrpSpPr>
      <p:grpSpPr>
        <a:xfrm>
          <a:off x="0" y="0"/>
          <a:ext cx="0" cy="0"/>
          <a:chOff x="0" y="0"/>
          <a:chExt cx="0" cy="0"/>
        </a:xfrm>
      </p:grpSpPr>
      <p:sp>
        <p:nvSpPr>
          <p:cNvPr id="108" name="Google Shape;108;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09" name="Google Shape;109;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10" name="Google Shape;110;p22"/>
          <p:cNvPicPr preferRelativeResize="0"/>
          <p:nvPr/>
        </p:nvPicPr>
        <p:blipFill>
          <a:blip r:embed="rId3">
            <a:alphaModFix/>
          </a:blip>
          <a:stretch>
            <a:fillRect/>
          </a:stretch>
        </p:blipFill>
        <p:spPr>
          <a:xfrm>
            <a:off x="311700" y="329150"/>
            <a:ext cx="3158452" cy="2105923"/>
          </a:xfrm>
          <a:prstGeom prst="rect">
            <a:avLst/>
          </a:prstGeom>
          <a:noFill/>
          <a:ln>
            <a:noFill/>
          </a:ln>
        </p:spPr>
      </p:pic>
      <p:pic>
        <p:nvPicPr>
          <p:cNvPr id="111" name="Google Shape;111;p22"/>
          <p:cNvPicPr preferRelativeResize="0"/>
          <p:nvPr/>
        </p:nvPicPr>
        <p:blipFill>
          <a:blip r:embed="rId4">
            <a:alphaModFix/>
          </a:blip>
          <a:stretch>
            <a:fillRect/>
          </a:stretch>
        </p:blipFill>
        <p:spPr>
          <a:xfrm>
            <a:off x="3702526" y="109725"/>
            <a:ext cx="2726253" cy="2180849"/>
          </a:xfrm>
          <a:prstGeom prst="rect">
            <a:avLst/>
          </a:prstGeom>
          <a:noFill/>
          <a:ln>
            <a:noFill/>
          </a:ln>
        </p:spPr>
      </p:pic>
      <p:pic>
        <p:nvPicPr>
          <p:cNvPr id="112" name="Google Shape;112;p22"/>
          <p:cNvPicPr preferRelativeResize="0"/>
          <p:nvPr/>
        </p:nvPicPr>
        <p:blipFill>
          <a:blip r:embed="rId5">
            <a:alphaModFix/>
          </a:blip>
          <a:stretch>
            <a:fillRect/>
          </a:stretch>
        </p:blipFill>
        <p:spPr>
          <a:xfrm>
            <a:off x="2505225" y="2435075"/>
            <a:ext cx="3384938" cy="21059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6"/>
        <p:cNvGrpSpPr/>
        <p:nvPr/>
      </p:nvGrpSpPr>
      <p:grpSpPr>
        <a:xfrm>
          <a:off x="0" y="0"/>
          <a:ext cx="0" cy="0"/>
          <a:chOff x="0" y="0"/>
          <a:chExt cx="0" cy="0"/>
        </a:xfrm>
      </p:grpSpPr>
      <p:sp>
        <p:nvSpPr>
          <p:cNvPr id="117" name="Google Shape;117;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18" name="Google Shape;118;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2"/>
        <p:cNvGrpSpPr/>
        <p:nvPr/>
      </p:nvGrpSpPr>
      <p:grpSpPr>
        <a:xfrm>
          <a:off x="0" y="0"/>
          <a:ext cx="0" cy="0"/>
          <a:chOff x="0" y="0"/>
          <a:chExt cx="0" cy="0"/>
        </a:xfrm>
      </p:grpSpPr>
      <p:sp>
        <p:nvSpPr>
          <p:cNvPr id="123" name="Google Shape;123;p24"/>
          <p:cNvSpPr txBox="1">
            <a:spLocks noGrp="1"/>
          </p:cNvSpPr>
          <p:nvPr>
            <p:ph type="title"/>
          </p:nvPr>
        </p:nvSpPr>
        <p:spPr>
          <a:xfrm>
            <a:off x="781800" y="1789200"/>
            <a:ext cx="103959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Caveat"/>
                <a:ea typeface="Caveat"/>
                <a:cs typeface="Caveat"/>
                <a:sym typeface="Caveat"/>
              </a:rPr>
              <a:t>1</a:t>
            </a:r>
            <a:r>
              <a:rPr lang="en" sz="3244">
                <a:latin typeface="Caveat"/>
                <a:ea typeface="Caveat"/>
                <a:cs typeface="Caveat"/>
                <a:sym typeface="Caveat"/>
              </a:rPr>
              <a:t>.Why is littering bad?</a:t>
            </a:r>
            <a:endParaRPr sz="3244">
              <a:latin typeface="Caveat"/>
              <a:ea typeface="Caveat"/>
              <a:cs typeface="Caveat"/>
              <a:sym typeface="Caveat"/>
            </a:endParaRPr>
          </a:p>
          <a:p>
            <a:pPr marL="0" lvl="0" indent="0" algn="l" rtl="0">
              <a:spcBef>
                <a:spcPts val="0"/>
              </a:spcBef>
              <a:spcAft>
                <a:spcPts val="0"/>
              </a:spcAft>
              <a:buNone/>
            </a:pPr>
            <a:r>
              <a:rPr lang="en" sz="3244">
                <a:latin typeface="Caveat"/>
                <a:ea typeface="Caveat"/>
                <a:cs typeface="Caveat"/>
                <a:sym typeface="Caveat"/>
              </a:rPr>
              <a:t>2.How can you help the planet?</a:t>
            </a:r>
            <a:endParaRPr sz="3244">
              <a:latin typeface="Caveat"/>
              <a:ea typeface="Caveat"/>
              <a:cs typeface="Caveat"/>
              <a:sym typeface="Caveat"/>
            </a:endParaRPr>
          </a:p>
          <a:p>
            <a:pPr marL="0" lvl="0" indent="0" algn="l" rtl="0">
              <a:spcBef>
                <a:spcPts val="0"/>
              </a:spcBef>
              <a:spcAft>
                <a:spcPts val="0"/>
              </a:spcAft>
              <a:buNone/>
            </a:pPr>
            <a:r>
              <a:rPr lang="en" sz="3244">
                <a:latin typeface="Caveat"/>
                <a:ea typeface="Caveat"/>
                <a:cs typeface="Caveat"/>
                <a:sym typeface="Caveat"/>
              </a:rPr>
              <a:t>3.What can happen when litter gets in the ocean?</a:t>
            </a:r>
            <a:endParaRPr sz="3244">
              <a:latin typeface="Caveat"/>
              <a:ea typeface="Caveat"/>
              <a:cs typeface="Caveat"/>
              <a:sym typeface="Caveat"/>
            </a:endParaRPr>
          </a:p>
        </p:txBody>
      </p:sp>
      <p:sp>
        <p:nvSpPr>
          <p:cNvPr id="124" name="Google Shape;124;p24"/>
          <p:cNvSpPr txBox="1">
            <a:spLocks noGrp="1"/>
          </p:cNvSpPr>
          <p:nvPr>
            <p:ph type="body" idx="1"/>
          </p:nvPr>
        </p:nvSpPr>
        <p:spPr>
          <a:xfrm>
            <a:off x="-3531767" y="-2348996"/>
            <a:ext cx="9508800" cy="4020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3400">
                <a:solidFill>
                  <a:schemeClr val="dk1"/>
                </a:solidFill>
              </a:rPr>
              <a:t>                                        </a:t>
            </a:r>
            <a:endParaRPr sz="3400">
              <a:solidFill>
                <a:schemeClr val="dk1"/>
              </a:solidFill>
            </a:endParaRPr>
          </a:p>
          <a:p>
            <a:pPr marL="0" lvl="0" indent="0" algn="l" rtl="0">
              <a:spcBef>
                <a:spcPts val="1200"/>
              </a:spcBef>
              <a:spcAft>
                <a:spcPts val="1200"/>
              </a:spcAft>
              <a:buNone/>
            </a:pPr>
            <a:endParaRPr sz="34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8"/>
        <p:cNvGrpSpPr/>
        <p:nvPr/>
      </p:nvGrpSpPr>
      <p:grpSpPr>
        <a:xfrm>
          <a:off x="0" y="0"/>
          <a:ext cx="0" cy="0"/>
          <a:chOff x="0" y="0"/>
          <a:chExt cx="0" cy="0"/>
        </a:xfrm>
      </p:grpSpPr>
      <p:sp>
        <p:nvSpPr>
          <p:cNvPr id="129" name="Google Shape;129;p25"/>
          <p:cNvSpPr txBox="1">
            <a:spLocks noGrp="1"/>
          </p:cNvSpPr>
          <p:nvPr>
            <p:ph type="title"/>
          </p:nvPr>
        </p:nvSpPr>
        <p:spPr>
          <a:xfrm>
            <a:off x="311700" y="445025"/>
            <a:ext cx="8520600" cy="572700"/>
          </a:xfrm>
          <a:prstGeom prst="rect">
            <a:avLst/>
          </a:prstGeom>
          <a:ln w="9525" cap="flat" cmpd="sng">
            <a:solidFill>
              <a:srgbClr val="FFFFFF"/>
            </a:solidFill>
            <a:prstDash val="solid"/>
            <a:round/>
            <a:headEnd type="none" w="sm" len="sm"/>
            <a:tailEnd type="none" w="sm" len="sm"/>
          </a:ln>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Comfortaa"/>
                <a:ea typeface="Comfortaa"/>
                <a:cs typeface="Comfortaa"/>
                <a:sym typeface="Comfortaa"/>
              </a:rPr>
              <a:t>Answers</a:t>
            </a:r>
            <a:endParaRPr>
              <a:latin typeface="Comfortaa"/>
              <a:ea typeface="Comfortaa"/>
              <a:cs typeface="Comfortaa"/>
              <a:sym typeface="Comfortaa"/>
            </a:endParaRPr>
          </a:p>
        </p:txBody>
      </p:sp>
      <p:sp>
        <p:nvSpPr>
          <p:cNvPr id="130" name="Google Shape;130;p25"/>
          <p:cNvSpPr txBox="1">
            <a:spLocks noGrp="1"/>
          </p:cNvSpPr>
          <p:nvPr>
            <p:ph type="body" idx="1"/>
          </p:nvPr>
        </p:nvSpPr>
        <p:spPr>
          <a:xfrm>
            <a:off x="311700" y="1303025"/>
            <a:ext cx="8520600" cy="499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solidFill>
                  <a:schemeClr val="dk1"/>
                </a:solidFill>
              </a:rPr>
              <a:t>1.it can get in the sea and kill animals</a:t>
            </a:r>
            <a:endParaRPr>
              <a:solidFill>
                <a:schemeClr val="dk1"/>
              </a:solidFill>
            </a:endParaRPr>
          </a:p>
          <a:p>
            <a:pPr marL="0" lvl="0" indent="0" algn="l" rtl="0">
              <a:spcBef>
                <a:spcPts val="1200"/>
              </a:spcBef>
              <a:spcAft>
                <a:spcPts val="0"/>
              </a:spcAft>
              <a:buNone/>
            </a:pPr>
            <a:r>
              <a:rPr lang="en">
                <a:solidFill>
                  <a:schemeClr val="dk1"/>
                </a:solidFill>
              </a:rPr>
              <a:t>2.Do litter picking</a:t>
            </a:r>
            <a:endParaRPr>
              <a:solidFill>
                <a:schemeClr val="dk1"/>
              </a:solidFill>
            </a:endParaRPr>
          </a:p>
          <a:p>
            <a:pPr marL="0" lvl="0" indent="0" algn="l" rtl="0">
              <a:spcBef>
                <a:spcPts val="1200"/>
              </a:spcBef>
              <a:spcAft>
                <a:spcPts val="0"/>
              </a:spcAft>
              <a:buNone/>
            </a:pPr>
            <a:r>
              <a:rPr lang="en">
                <a:solidFill>
                  <a:schemeClr val="dk1"/>
                </a:solidFill>
              </a:rPr>
              <a:t>3. It can kill animals</a:t>
            </a:r>
            <a:endParaRPr>
              <a:solidFill>
                <a:schemeClr val="dk1"/>
              </a:solidFill>
            </a:endParaRPr>
          </a:p>
          <a:p>
            <a:pPr marL="0" lvl="0" indent="0" algn="l" rtl="0">
              <a:spcBef>
                <a:spcPts val="1200"/>
              </a:spcBef>
              <a:spcAft>
                <a:spcPts val="1200"/>
              </a:spcAft>
              <a:buNone/>
            </a:pPr>
            <a:endParaRPr>
              <a:solidFill>
                <a:schemeClr val="dk1"/>
              </a:solidFill>
            </a:endParaRPr>
          </a:p>
        </p:txBody>
      </p:sp>
      <p:sp>
        <p:nvSpPr>
          <p:cNvPr id="131" name="Google Shape;131;p25"/>
          <p:cNvSpPr txBox="1"/>
          <p:nvPr/>
        </p:nvSpPr>
        <p:spPr>
          <a:xfrm>
            <a:off x="768100" y="1467600"/>
            <a:ext cx="9532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32" name="Google Shape;132;p25"/>
          <p:cNvSpPr txBox="1"/>
          <p:nvPr/>
        </p:nvSpPr>
        <p:spPr>
          <a:xfrm>
            <a:off x="2770625" y="2317675"/>
            <a:ext cx="4005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36"/>
        <p:cNvGrpSpPr/>
        <p:nvPr/>
      </p:nvGrpSpPr>
      <p:grpSpPr>
        <a:xfrm>
          <a:off x="0" y="0"/>
          <a:ext cx="0" cy="0"/>
          <a:chOff x="0" y="0"/>
          <a:chExt cx="0" cy="0"/>
        </a:xfrm>
      </p:grpSpPr>
      <p:sp>
        <p:nvSpPr>
          <p:cNvPr id="137" name="Google Shape;137;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7200">
                <a:latin typeface="Archivo Black"/>
                <a:ea typeface="Archivo Black"/>
                <a:cs typeface="Archivo Black"/>
                <a:sym typeface="Archivo Black"/>
              </a:rPr>
              <a:t>The end </a:t>
            </a:r>
            <a:endParaRPr sz="7200">
              <a:latin typeface="Archivo Black"/>
              <a:ea typeface="Archivo Black"/>
              <a:cs typeface="Archivo Black"/>
              <a:sym typeface="Archivo Black"/>
            </a:endParaRPr>
          </a:p>
        </p:txBody>
      </p:sp>
      <p:sp>
        <p:nvSpPr>
          <p:cNvPr id="138" name="Google Shape;138;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r>
              <a:rPr lang="en" sz="4800">
                <a:solidFill>
                  <a:schemeClr val="dk1"/>
                </a:solidFill>
                <a:latin typeface="Abril Fatface"/>
                <a:ea typeface="Abril Fatface"/>
                <a:cs typeface="Abril Fatface"/>
                <a:sym typeface="Abril Fatface"/>
              </a:rPr>
              <a:t>Thanks for watching!!!!!</a:t>
            </a:r>
            <a:endParaRPr sz="4800">
              <a:solidFill>
                <a:schemeClr val="dk1"/>
              </a:solidFill>
              <a:latin typeface="Abril Fatface"/>
              <a:ea typeface="Abril Fatface"/>
              <a:cs typeface="Abril Fatface"/>
              <a:sym typeface="Abril Fatface"/>
            </a:endParaRPr>
          </a:p>
          <a:p>
            <a:pPr marL="0" lvl="0" indent="0" algn="l" rtl="0">
              <a:spcBef>
                <a:spcPts val="1200"/>
              </a:spcBef>
              <a:spcAft>
                <a:spcPts val="120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325</Words>
  <Application>Microsoft Office PowerPoint</Application>
  <PresentationFormat>On-screen Show (16:9)</PresentationFormat>
  <Paragraphs>25</Paragraphs>
  <Slides>14</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Caveat</vt:lpstr>
      <vt:lpstr>Pacifico</vt:lpstr>
      <vt:lpstr>Abril Fatface</vt:lpstr>
      <vt:lpstr>Comfortaa</vt:lpstr>
      <vt:lpstr>Lexend Black</vt:lpstr>
      <vt:lpstr>EB Garamond</vt:lpstr>
      <vt:lpstr>Archivo Black</vt:lpstr>
      <vt:lpstr>Simple Light</vt:lpstr>
      <vt:lpstr>The pond group </vt:lpstr>
      <vt:lpstr>What we’ll be doing this year</vt:lpstr>
      <vt:lpstr>PowerPoint Presentation</vt:lpstr>
      <vt:lpstr>We also want to focus a lot on litter-picking because litter can have a real impact on animal’ s health and can end up in the ocean.</vt:lpstr>
      <vt:lpstr>Litter in the sea </vt:lpstr>
      <vt:lpstr>To help, we will be picking up litter and making posters to show people not to litter.Litter can pollute the sea very easily, so we encourage you to litter pick only for a little bit every time you go to the beach!!!!!!!!!</vt:lpstr>
      <vt:lpstr>To help save the environment and animals you can go out on litter picking trips and donate money to charities that help the environment.</vt:lpstr>
      <vt:lpstr>Animal behavior!   We have a camera to monitor wildlife and we are putting out birdseed.We also have a toad home and spots for insects to hide in.We have also put down big sheets of metal and are hoping to see some sloworms..</vt:lpstr>
      <vt:lpstr>If we do see any of these animals we will try to get photos and then we will show you so you get to see some of the amazing wildlife that we get to see in the pond.like this…. </vt:lpstr>
      <vt:lpstr>PowerPoint Presentation</vt:lpstr>
      <vt:lpstr>PowerPoint Presentation</vt:lpstr>
      <vt:lpstr>1.Why is littering bad? 2.How can you help the planet? 3.What can happen when litter gets in the ocean?</vt:lpstr>
      <vt:lpstr>Answers</vt:lpstr>
      <vt:lpstr>The end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pond group </dc:title>
  <dc:creator>Head</dc:creator>
  <cp:lastModifiedBy>9313651 headteacher.3651</cp:lastModifiedBy>
  <cp:revision>1</cp:revision>
  <dcterms:modified xsi:type="dcterms:W3CDTF">2022-11-07T13:03:47Z</dcterms:modified>
</cp:coreProperties>
</file>