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71" r:id="rId3"/>
    <p:sldId id="257" r:id="rId4"/>
    <p:sldId id="273" r:id="rId5"/>
    <p:sldId id="259" r:id="rId6"/>
    <p:sldId id="261" r:id="rId7"/>
    <p:sldId id="263" r:id="rId8"/>
    <p:sldId id="265" r:id="rId9"/>
    <p:sldId id="267" r:id="rId10"/>
    <p:sldId id="272" r:id="rId11"/>
    <p:sldId id="269" r:id="rId12"/>
    <p:sldId id="258" r:id="rId13"/>
    <p:sldId id="274" r:id="rId14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2D6A"/>
    <a:srgbClr val="87BCD2"/>
    <a:srgbClr val="EBA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07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6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26E3C-22DE-0548-923B-BD9805E21906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81CBE-6BEC-6140-8F92-AAD8BA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5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622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793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645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55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046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81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419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589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1CBE-6BEC-6140-8F92-AAD8BAC39B7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485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76D6D-A535-1E43-A2F1-32DCAA19D6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D4F9F9-BA2A-7045-A594-AA05FB835A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BC0FE-4DB0-9749-8AE8-EC95F2B5E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5DF74-3FCB-2F4D-90D6-C2BFAFE12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29991-964A-564E-AB68-C917DDFFB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10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60978-B831-F744-B3FE-1B4765EE8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9B36C6-9D2B-D64F-BC9A-32084D30A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9CB62-F416-224E-BA50-676650F1D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0F537-0568-0949-8A7A-8D36939C5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7829C-A9D1-6F47-A0B8-1F1BE26C9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323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6A776-8F8D-2947-B0FF-51582F743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54C70F-A0B0-6B41-A752-590545403E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FCBA6-334D-AF4D-A74C-F4B7443D6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271DD-78CD-9C47-9B92-86C6F81B0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69FE9-272D-8E48-8D80-4C621AA1B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884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C5023-1275-2C43-A81B-C6AC913E8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522AF-C495-CE42-87BC-5B7EE1AA19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6EECFD-31B0-7F4D-8C03-71C449D955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E7FDD-9D82-F444-981F-DF7615836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468DD-5A15-8F44-8060-B0ACF22CC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DB985D-9939-D940-8F06-90367881D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318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9A8A8-0517-754C-96DB-4C33015EB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09C54F-CFE1-E545-8EE2-C6675FC43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2DADB3-35C1-5A49-B1BB-26848957F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D5B1A9-1AAF-CF48-AB84-AE1E46CC98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A37122-7341-A04E-9E6D-8DD901325E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0EFCB6-1382-1543-8FC7-D6D53716D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308A58-48B6-ED4E-8D29-492E535AD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E1CB5C-177F-494D-B908-F31FE2E86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14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48FD-8722-0745-8B54-876D12B47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6F92FC-55FB-1A4A-BCB6-7C86DF723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578C84-8D15-EC41-A5AE-25AC3ADED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50AA3-4169-684D-BFA7-1ACD9CC8B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596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0B4B57-2369-1C4E-8A93-47D2F3C58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C00B36-DFFC-624A-BDDC-7306B9C92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2F883A-10C6-1246-82C5-AE460059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604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EF5EC-6EB2-6B4D-892B-F5E52F14D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EA26A-AAA0-7C43-81CF-11137D1CA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F218-70A3-BE4E-A570-97259D5A12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9D6610-A467-FA4A-883E-47B3A968D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7E0531-4E6F-1946-9721-0B901F1BB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82BF2-987E-4341-9E23-A2D801C7E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85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6744A-4E82-5848-9D58-5FC2DBE05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BA9A2E-7468-CA4A-B7DF-EE67072263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4E9089-71AC-6E44-97BD-B9C4E753C8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9AFC41-0E21-0A45-91B4-F91C43C02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104200-BE24-2B47-9E7A-7E4B8F013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CF2F03-686B-6F42-B171-CAB37D501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0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01A1-C762-A04F-B729-464186154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4A4635-1E9A-DF49-9517-16BAB855B1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41FA6-66CC-9C4F-B4B4-95AF961FF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7BA60-6DDD-2D4A-8E8F-9D1781A6A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9FB48B-121C-7C47-AB48-F266F9605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438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9D7D31-29D3-3F45-A76A-ADA2666FAD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626A01-2C86-2C4A-8478-B649FEA56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D8860-E529-754D-A29C-BE81CFD9B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ABAD9-79F9-1F45-8441-49B9060A0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03044-6742-C84D-86BB-BC688E54B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91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E0FE70-0BAA-1345-BB47-C33AC9243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C74B79-E55C-334E-95AD-D883DFF09E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9838C-D0A5-5349-93ED-E69F6FF6C7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EC8FD-7EBF-2E48-9837-C8988E9ED1AD}" type="datetimeFigureOut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4EE7D-B430-B047-AE16-A34F912B2A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A42ED8-D1BA-B047-A882-6EC6B832FD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63E67-6B80-8E41-83EB-84EB276B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599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9.jpe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4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26.emf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9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jpeg"/><Relationship Id="rId9" Type="http://schemas.openxmlformats.org/officeDocument/2006/relationships/image" Target="../media/image3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41.jpe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8043BA-AE6F-F44D-8C39-543C8E64F327}"/>
              </a:ext>
            </a:extLst>
          </p:cNvPr>
          <p:cNvSpPr/>
          <p:nvPr/>
        </p:nvSpPr>
        <p:spPr>
          <a:xfrm>
            <a:off x="-13252" y="-27300"/>
            <a:ext cx="12205252" cy="5726534"/>
          </a:xfrm>
          <a:prstGeom prst="rect">
            <a:avLst/>
          </a:prstGeom>
          <a:solidFill>
            <a:srgbClr val="732D6A"/>
          </a:solidFill>
          <a:ln>
            <a:solidFill>
              <a:srgbClr val="732D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479C7F-0934-F441-A3C0-D72271507A4D}"/>
              </a:ext>
            </a:extLst>
          </p:cNvPr>
          <p:cNvSpPr/>
          <p:nvPr/>
        </p:nvSpPr>
        <p:spPr>
          <a:xfrm>
            <a:off x="1961321" y="2835967"/>
            <a:ext cx="8341968" cy="463723"/>
          </a:xfrm>
          <a:prstGeom prst="rect">
            <a:avLst/>
          </a:prstGeom>
          <a:solidFill>
            <a:srgbClr val="87BC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C1276D-B91A-364C-AC79-F2A0A95D78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6057" y="1025466"/>
            <a:ext cx="9412495" cy="2387600"/>
          </a:xfrm>
        </p:spPr>
        <p:txBody>
          <a:bodyPr>
            <a:normAutofit/>
          </a:bodyPr>
          <a:lstStyle/>
          <a:p>
            <a:r>
              <a:rPr lang="en-US" sz="6600" b="1" dirty="0">
                <a:solidFill>
                  <a:schemeClr val="bg1"/>
                </a:solidFill>
                <a:latin typeface="DIN Next LT Pro Heavy" panose="020B0503020203050203" pitchFamily="34" charset="77"/>
              </a:rPr>
              <a:t>World Watch List Quiz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39D4A6A-EAB8-4948-B63A-3F58F9E025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6288" y="1538331"/>
            <a:ext cx="3239880" cy="531251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73A0905-C4B2-1A4B-A039-5805669FBF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85238" y="3822107"/>
            <a:ext cx="2707433" cy="3025353"/>
          </a:xfrm>
          <a:prstGeom prst="rect">
            <a:avLst/>
          </a:prstGeom>
        </p:spPr>
      </p:pic>
      <p:pic>
        <p:nvPicPr>
          <p:cNvPr id="16" name="Picture 1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5C109D-2939-4445-B41D-908E2FA7EDD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2700" y="3680328"/>
            <a:ext cx="3035300" cy="3340100"/>
          </a:xfrm>
          <a:prstGeom prst="rect">
            <a:avLst/>
          </a:prstGeom>
        </p:spPr>
      </p:pic>
      <p:pic>
        <p:nvPicPr>
          <p:cNvPr id="18" name="Picture 17" descr="A picture containing room, drawing&#10;&#10;Description automatically generated">
            <a:extLst>
              <a:ext uri="{FF2B5EF4-FFF2-40B4-BE49-F238E27FC236}">
                <a16:creationId xmlns:a16="http://schemas.microsoft.com/office/drawing/2014/main" id="{EB4F5AEC-6009-2149-B991-D89E7ADB4DF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373" y="3680328"/>
            <a:ext cx="3200400" cy="3314700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DDDB23AB-E545-4445-8097-2AF07BBFDD6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7111" y="3819104"/>
            <a:ext cx="2222500" cy="2717800"/>
          </a:xfrm>
          <a:prstGeom prst="rect">
            <a:avLst/>
          </a:prstGeom>
        </p:spPr>
      </p:pic>
      <p:pic>
        <p:nvPicPr>
          <p:cNvPr id="25" name="Picture 24" descr="A picture containing laptop, computer&#10;&#10;Description automatically generated">
            <a:extLst>
              <a:ext uri="{FF2B5EF4-FFF2-40B4-BE49-F238E27FC236}">
                <a16:creationId xmlns:a16="http://schemas.microsoft.com/office/drawing/2014/main" id="{5E18D3B7-8398-614D-A181-185FEE7A24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814" y="3299690"/>
            <a:ext cx="4281861" cy="3314700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DB66D70F-D3E9-8147-AE92-B6E929037D8A}"/>
              </a:ext>
            </a:extLst>
          </p:cNvPr>
          <p:cNvSpPr/>
          <p:nvPr/>
        </p:nvSpPr>
        <p:spPr>
          <a:xfrm>
            <a:off x="9879152" y="176221"/>
            <a:ext cx="2054347" cy="1988245"/>
          </a:xfrm>
          <a:prstGeom prst="ellipse">
            <a:avLst/>
          </a:prstGeom>
          <a:solidFill>
            <a:srgbClr val="87BC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7BCD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373C54-8D21-5A48-AB9B-241F32B4F0D9}"/>
              </a:ext>
            </a:extLst>
          </p:cNvPr>
          <p:cNvSpPr txBox="1"/>
          <p:nvPr/>
        </p:nvSpPr>
        <p:spPr>
          <a:xfrm rot="1165296">
            <a:off x="9765853" y="628834"/>
            <a:ext cx="2291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DIN Next LT Pro" panose="020B0503020203050203" pitchFamily="34" charset="77"/>
              </a:rPr>
              <a:t>Have your 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DIN Next LT Pro" panose="020B0503020203050203" pitchFamily="34" charset="77"/>
              </a:rPr>
              <a:t>World Watch List Children’s Map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DIN Next LT Pro" panose="020B0503020203050203" pitchFamily="34" charset="77"/>
              </a:rPr>
              <a:t>ready!</a:t>
            </a:r>
          </a:p>
        </p:txBody>
      </p:sp>
    </p:spTree>
    <p:extLst>
      <p:ext uri="{BB962C8B-B14F-4D97-AF65-F5344CB8AC3E}">
        <p14:creationId xmlns:p14="http://schemas.microsoft.com/office/powerpoint/2010/main" val="3502038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885BDCA-5996-3247-BAFE-06FF7781C413}"/>
              </a:ext>
            </a:extLst>
          </p:cNvPr>
          <p:cNvSpPr txBox="1"/>
          <p:nvPr/>
        </p:nvSpPr>
        <p:spPr>
          <a:xfrm>
            <a:off x="7665486" y="2202736"/>
            <a:ext cx="3091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In this country, the leader and his family are worshipped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like gods.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4C8FB4F-4F78-DA4F-8FF5-955CDDCEA3F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1888" y="2197665"/>
            <a:ext cx="3734626" cy="1867313"/>
          </a:xfrm>
          <a:prstGeom prst="rect">
            <a:avLst/>
          </a:prstGeom>
        </p:spPr>
      </p:pic>
      <p:pic>
        <p:nvPicPr>
          <p:cNvPr id="13" name="Picture 12" descr="A young boy standing in front of a building&#10;&#10;Description automatically generated">
            <a:extLst>
              <a:ext uri="{FF2B5EF4-FFF2-40B4-BE49-F238E27FC236}">
                <a16:creationId xmlns:a16="http://schemas.microsoft.com/office/drawing/2014/main" id="{3D8A7473-AC4C-4E41-8263-C38FE9823DD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0263" y="2197665"/>
            <a:ext cx="2871474" cy="305338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755889F-A7BA-0A43-8176-E0AE58DC9B4F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1.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19E3E3-E213-F147-9F19-65DCF52C32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1661" y="3699948"/>
            <a:ext cx="2177887" cy="335059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9D1D88-2071-4844-96FF-FF0A2FCAA6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52068" y="4165308"/>
            <a:ext cx="2074446" cy="2304940"/>
          </a:xfrm>
          <a:prstGeom prst="rect">
            <a:avLst/>
          </a:prstGeom>
        </p:spPr>
      </p:pic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A2840369-B86B-AE4A-86FC-039472881EC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165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bject, drawing&#10;&#10;Description automatically generated">
            <a:extLst>
              <a:ext uri="{FF2B5EF4-FFF2-40B4-BE49-F238E27FC236}">
                <a16:creationId xmlns:a16="http://schemas.microsoft.com/office/drawing/2014/main" id="{892694D6-CAEA-E547-B4A9-DEE08F3F3F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499" y="2460204"/>
            <a:ext cx="3149366" cy="2099577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EFFBCDFA-A45A-BD4B-8C29-597FC93DC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7133" y="3429000"/>
            <a:ext cx="3867202" cy="43214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779871B-8DB1-FA41-80B1-8367DD017829}"/>
              </a:ext>
            </a:extLst>
          </p:cNvPr>
          <p:cNvSpPr txBox="1"/>
          <p:nvPr/>
        </p:nvSpPr>
        <p:spPr>
          <a:xfrm>
            <a:off x="7495924" y="4675435"/>
            <a:ext cx="41258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huge nation shares its borders with 16 other countries!</a:t>
            </a:r>
          </a:p>
        </p:txBody>
      </p:sp>
      <p:pic>
        <p:nvPicPr>
          <p:cNvPr id="12" name="Picture 11" descr="A close up of a boy&#10;&#10;Description automatically generated">
            <a:extLst>
              <a:ext uri="{FF2B5EF4-FFF2-40B4-BE49-F238E27FC236}">
                <a16:creationId xmlns:a16="http://schemas.microsoft.com/office/drawing/2014/main" id="{A091D331-B797-2841-8A61-D5A61D48F8C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30" y="2460204"/>
            <a:ext cx="2690719" cy="39241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37DD66-AD7F-844A-875A-19B149677DBF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2.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130631ED-1653-4842-84C2-E65BF18361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07C81AA-55F9-6B4F-9B54-3A48C6B791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8049" y="1658915"/>
            <a:ext cx="3989394" cy="27540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33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885BDCA-5996-3247-BAFE-06FF7781C413}"/>
              </a:ext>
            </a:extLst>
          </p:cNvPr>
          <p:cNvSpPr txBox="1"/>
          <p:nvPr/>
        </p:nvSpPr>
        <p:spPr>
          <a:xfrm>
            <a:off x="4496157" y="2188765"/>
            <a:ext cx="35112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country has the second largest population in the world.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55889F-A7BA-0A43-8176-E0AE58DC9B4F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3.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7" name="Picture 6" descr="A picture containing toy, doll, food&#10;&#10;Description automatically generated">
            <a:extLst>
              <a:ext uri="{FF2B5EF4-FFF2-40B4-BE49-F238E27FC236}">
                <a16:creationId xmlns:a16="http://schemas.microsoft.com/office/drawing/2014/main" id="{15D78B6D-DA08-EB43-BD0E-51828D49C6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484" y="3603745"/>
            <a:ext cx="3398684" cy="4633362"/>
          </a:xfrm>
          <a:prstGeom prst="rect">
            <a:avLst/>
          </a:prstGeom>
        </p:spPr>
      </p:pic>
      <p:pic>
        <p:nvPicPr>
          <p:cNvPr id="12" name="Picture 11" descr="A picture containing flower, drawing&#10;&#10;Description automatically generated">
            <a:extLst>
              <a:ext uri="{FF2B5EF4-FFF2-40B4-BE49-F238E27FC236}">
                <a16:creationId xmlns:a16="http://schemas.microsoft.com/office/drawing/2014/main" id="{7020C79A-9820-1248-971C-5D01C1B0638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6212" y="3999271"/>
            <a:ext cx="3810000" cy="2540000"/>
          </a:xfrm>
          <a:prstGeom prst="rect">
            <a:avLst/>
          </a:prstGeom>
        </p:spPr>
      </p:pic>
      <p:pic>
        <p:nvPicPr>
          <p:cNvPr id="14" name="Picture 13" descr="A couple of people posing for the camera&#10;&#10;Description automatically generated">
            <a:extLst>
              <a:ext uri="{FF2B5EF4-FFF2-40B4-BE49-F238E27FC236}">
                <a16:creationId xmlns:a16="http://schemas.microsoft.com/office/drawing/2014/main" id="{1EE9B12E-CFB6-9747-897D-D3D3BC4B2D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31082" y="2228672"/>
            <a:ext cx="3232949" cy="4310599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8ADFDB7-B9F0-4B41-B753-F785F9E3F85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CF471D0-0F70-B848-B6AA-82BBD86D26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1109" y="2006763"/>
            <a:ext cx="2173212" cy="31939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4245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person, building, outdoor, yellow&#10;&#10;Description automatically generated">
            <a:extLst>
              <a:ext uri="{FF2B5EF4-FFF2-40B4-BE49-F238E27FC236}">
                <a16:creationId xmlns:a16="http://schemas.microsoft.com/office/drawing/2014/main" id="{5F1C234D-7B18-3246-8F50-613A3C8368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6916" y="2520133"/>
            <a:ext cx="3245101" cy="3784973"/>
          </a:xfrm>
          <a:prstGeom prst="rect">
            <a:avLst/>
          </a:prstGeom>
        </p:spPr>
      </p:pic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CD0C3C86-0DEB-E048-B00F-91219B90A3A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366" y="4375355"/>
            <a:ext cx="3823012" cy="19115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C2267E-DEE8-624C-B32C-66B4BD14FA01}"/>
              </a:ext>
            </a:extLst>
          </p:cNvPr>
          <p:cNvSpPr txBox="1"/>
          <p:nvPr/>
        </p:nvSpPr>
        <p:spPr>
          <a:xfrm>
            <a:off x="4129636" y="2520133"/>
            <a:ext cx="38558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</a:t>
            </a:r>
            <a:r>
              <a:rPr lang="en-US" sz="2400" b="1" dirty="0">
                <a:solidFill>
                  <a:srgbClr val="EBA500"/>
                </a:solidFill>
                <a:latin typeface="DIN Next LT Pro" panose="020B0503020203050203" pitchFamily="34" charset="77"/>
              </a:rPr>
              <a:t>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country has the highest score for violence against Christians.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428808-A6C5-CB48-837B-1216FB8AE5E8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4.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7" name="Picture 6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6B00F66C-1FE0-624E-942A-AFDE18FA54E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32439" y="3335741"/>
            <a:ext cx="3245100" cy="4391467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02D4C14-481A-D540-855A-C16B769D699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D92ED5-16B2-AE4F-86AB-88775C72F3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4304" y="2218695"/>
            <a:ext cx="2094616" cy="16983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3810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062838C-C9D1-794F-8D7F-3182140521C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945" y="3827901"/>
            <a:ext cx="3289584" cy="2193056"/>
          </a:xfrm>
          <a:prstGeom prst="rect">
            <a:avLst/>
          </a:prstGeom>
        </p:spPr>
      </p:pic>
      <p:pic>
        <p:nvPicPr>
          <p:cNvPr id="12" name="Picture 11" descr="A group of young children standing on a beach&#10;&#10;Description automatically generated">
            <a:extLst>
              <a:ext uri="{FF2B5EF4-FFF2-40B4-BE49-F238E27FC236}">
                <a16:creationId xmlns:a16="http://schemas.microsoft.com/office/drawing/2014/main" id="{F50DE18C-FF9F-F24A-B788-D9D81BDF352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6713" y="3177382"/>
            <a:ext cx="4265362" cy="28435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BEEACE-4279-2141-BE6D-8D6F1D54756A}"/>
              </a:ext>
            </a:extLst>
          </p:cNvPr>
          <p:cNvSpPr txBox="1"/>
          <p:nvPr/>
        </p:nvSpPr>
        <p:spPr>
          <a:xfrm>
            <a:off x="723063" y="837043"/>
            <a:ext cx="75065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5.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C4DECF-BB22-F54D-92A5-ADEE22DE1C68}"/>
              </a:ext>
            </a:extLst>
          </p:cNvPr>
          <p:cNvSpPr txBox="1"/>
          <p:nvPr/>
        </p:nvSpPr>
        <p:spPr>
          <a:xfrm>
            <a:off x="601971" y="4433624"/>
            <a:ext cx="33418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1.25 million Christians have fled this country in the last 20 years.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D26621-88B7-D547-A141-1CA20A8AB3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177" y="2306941"/>
            <a:ext cx="1714500" cy="2082800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3E6C9249-456C-F94A-8FA8-479A1B11A3D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B8AB5-C9C8-174F-9E18-DBDEA90C48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4409" y="1983470"/>
            <a:ext cx="1600120" cy="1710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2288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D6033673-A6B8-EE4B-BDBC-7152C9A75EE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0665" y="4218750"/>
            <a:ext cx="3713821" cy="1856911"/>
          </a:xfrm>
          <a:prstGeom prst="rect">
            <a:avLst/>
          </a:prstGeom>
        </p:spPr>
      </p:pic>
      <p:pic>
        <p:nvPicPr>
          <p:cNvPr id="9" name="Picture 8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58EAC61-E08B-214C-A0BA-9BA2023D90C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6940" y="2668945"/>
            <a:ext cx="4405894" cy="48483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A95EC6-53DF-EC4F-B504-76AABAF2A6C8}"/>
              </a:ext>
            </a:extLst>
          </p:cNvPr>
          <p:cNvSpPr txBox="1"/>
          <p:nvPr/>
        </p:nvSpPr>
        <p:spPr>
          <a:xfrm>
            <a:off x="630464" y="4218750"/>
            <a:ext cx="35016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After Egypt, this country has the highest number of archaeological discoveries in Africa.</a:t>
            </a:r>
          </a:p>
          <a:p>
            <a:endParaRPr lang="en-US" sz="2400" dirty="0">
              <a:latin typeface="DIN Next LT Pro" panose="020B0503020203050203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AC30B6-0EDB-EF4F-BBA8-44C033800FCD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6.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843773BC-D4F3-634A-BBB3-865E4BA95F3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9D21D92-DD1D-1D40-9351-4590052715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1486" y="2357470"/>
            <a:ext cx="2069055" cy="1742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4672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BB3C0E55-971B-CE4E-9744-9394C2D2148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732" y="2802193"/>
            <a:ext cx="2418374" cy="3630503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7DF91D3-6AC3-C849-AF11-F2ABECE2D27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17059" y="4537736"/>
            <a:ext cx="3757718" cy="18788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280F99-98EB-0145-9E88-C10063C14768}"/>
              </a:ext>
            </a:extLst>
          </p:cNvPr>
          <p:cNvSpPr txBox="1"/>
          <p:nvPr/>
        </p:nvSpPr>
        <p:spPr>
          <a:xfrm>
            <a:off x="9149731" y="4426565"/>
            <a:ext cx="26096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The main religion in this country is Buddhism.</a:t>
            </a:r>
          </a:p>
          <a:p>
            <a:endParaRPr lang="en-US" sz="2400" dirty="0">
              <a:latin typeface="DIN Next LT Pro" panose="020B0503020203050203" pitchFamily="34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362334-6FBC-E945-B4F8-CB9CE211D597}"/>
              </a:ext>
            </a:extLst>
          </p:cNvPr>
          <p:cNvSpPr txBox="1"/>
          <p:nvPr/>
        </p:nvSpPr>
        <p:spPr>
          <a:xfrm>
            <a:off x="684754" y="748552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7.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4" name="Picture 3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ACDDBA36-0CD1-F944-9438-D824A060AAA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8286" y="688747"/>
            <a:ext cx="6514780" cy="8047668"/>
          </a:xfrm>
          <a:prstGeom prst="rect">
            <a:avLst/>
          </a:prstGeom>
        </p:spPr>
      </p:pic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3C9DE735-239D-7642-B1BE-D3B67B0FB80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7AFAFD-DADC-C241-8417-CFDB5EE632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95987" y="2320264"/>
            <a:ext cx="1061013" cy="1768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2127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D885BB5-DA7F-824A-B9A5-E41E5F3A684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591" y="4015699"/>
            <a:ext cx="3554819" cy="2369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00ADA0-EA41-CA4C-93DD-D40633E83013}"/>
              </a:ext>
            </a:extLst>
          </p:cNvPr>
          <p:cNvSpPr txBox="1"/>
          <p:nvPr/>
        </p:nvSpPr>
        <p:spPr>
          <a:xfrm>
            <a:off x="8145261" y="4824886"/>
            <a:ext cx="355481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</a:t>
            </a:r>
            <a:r>
              <a:rPr lang="en-US" sz="2400" b="1" dirty="0">
                <a:solidFill>
                  <a:srgbClr val="EBA500"/>
                </a:solidFill>
                <a:latin typeface="DIN Next LT Pro" panose="020B0503020203050203" pitchFamily="34" charset="77"/>
              </a:rPr>
              <a:t>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country is named after a legendary Italian explorer.</a:t>
            </a:r>
          </a:p>
          <a:p>
            <a:endParaRPr lang="en-US" sz="2400" dirty="0">
              <a:latin typeface="DIN Next LT Pro" panose="020B0503020203050203" pitchFamily="34" charset="7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C9DF8B-83A5-E641-9315-F098842BFBC9}"/>
              </a:ext>
            </a:extLst>
          </p:cNvPr>
          <p:cNvSpPr txBox="1"/>
          <p:nvPr/>
        </p:nvSpPr>
        <p:spPr>
          <a:xfrm>
            <a:off x="684754" y="748552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8.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10" name="Picture 9" descr="A young boy in a blue shirt&#10;&#10;Description automatically generated">
            <a:extLst>
              <a:ext uri="{FF2B5EF4-FFF2-40B4-BE49-F238E27FC236}">
                <a16:creationId xmlns:a16="http://schemas.microsoft.com/office/drawing/2014/main" id="{6EF5DBE2-17FC-E64B-9B3F-CD3265E587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754" y="2176701"/>
            <a:ext cx="3533170" cy="4208879"/>
          </a:xfrm>
          <a:prstGeom prst="rect">
            <a:avLst/>
          </a:prstGeom>
        </p:spPr>
      </p:pic>
      <p:pic>
        <p:nvPicPr>
          <p:cNvPr id="12" name="Picture 11" descr="A picture containing room&#10;&#10;Description automatically generated">
            <a:extLst>
              <a:ext uri="{FF2B5EF4-FFF2-40B4-BE49-F238E27FC236}">
                <a16:creationId xmlns:a16="http://schemas.microsoft.com/office/drawing/2014/main" id="{1113154F-F1F9-FD45-8982-510A3F52C8A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1984" y="2340807"/>
            <a:ext cx="2780016" cy="2484079"/>
          </a:xfrm>
          <a:prstGeom prst="rect">
            <a:avLst/>
          </a:prstGeom>
        </p:spPr>
      </p:pic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6C64E72C-196F-1E40-A2C3-E7CCCDFE925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F0F1F86-292F-AC41-96B3-6CD21BACCD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0893" y="1689960"/>
            <a:ext cx="1843240" cy="23698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5469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885BDCA-5996-3247-BAFE-06FF7781C413}"/>
              </a:ext>
            </a:extLst>
          </p:cNvPr>
          <p:cNvSpPr txBox="1"/>
          <p:nvPr/>
        </p:nvSpPr>
        <p:spPr>
          <a:xfrm>
            <a:off x="7070750" y="2487052"/>
            <a:ext cx="28201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</a:t>
            </a:r>
            <a:r>
              <a:rPr lang="en-US" sz="2400" b="1" dirty="0">
                <a:solidFill>
                  <a:srgbClr val="EBA500"/>
                </a:solidFill>
                <a:latin typeface="DIN Next LT Pro" panose="020B0503020203050203" pitchFamily="34" charset="77"/>
              </a:rPr>
              <a:t>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is the largest landlocked country in the world – but has a navy on the Caspian Sea.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55889F-A7BA-0A43-8176-E0AE58DC9B4F}"/>
              </a:ext>
            </a:extLst>
          </p:cNvPr>
          <p:cNvSpPr txBox="1"/>
          <p:nvPr/>
        </p:nvSpPr>
        <p:spPr>
          <a:xfrm>
            <a:off x="723062" y="837043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9.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CDD9E0E-ECCA-7943-91B7-3B2DBDE953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6379" y="4203284"/>
            <a:ext cx="3735030" cy="1867515"/>
          </a:xfrm>
          <a:prstGeom prst="rect">
            <a:avLst/>
          </a:prstGeom>
        </p:spPr>
      </p:pic>
      <p:pic>
        <p:nvPicPr>
          <p:cNvPr id="8" name="Picture 7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0FBA7FAC-F5CE-CD40-845B-F728CD764E7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3102" y="2491212"/>
            <a:ext cx="2375955" cy="3579587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A4FF1D76-DF35-C146-B0F8-F1C45A889B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3565" y="2813923"/>
            <a:ext cx="3735031" cy="4567410"/>
          </a:xfrm>
          <a:prstGeom prst="rect">
            <a:avLst/>
          </a:prstGeom>
        </p:spPr>
      </p:pic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7C2CA095-3500-4449-B13D-E2A7810F0E6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B10E1D-D07C-5D4E-8424-F865B72C54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062" y="2163964"/>
            <a:ext cx="3649955" cy="19224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4636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E87D83A-CE78-D845-80DF-0C3861E069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0254" y="4296811"/>
            <a:ext cx="3187993" cy="18224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7FD0CE-29E4-724E-B44C-25D79D04405F}"/>
              </a:ext>
            </a:extLst>
          </p:cNvPr>
          <p:cNvSpPr txBox="1"/>
          <p:nvPr/>
        </p:nvSpPr>
        <p:spPr>
          <a:xfrm>
            <a:off x="8390254" y="2665595"/>
            <a:ext cx="31879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32D6A"/>
                </a:solidFill>
                <a:latin typeface="DIN Next LT Pro" panose="020B0503020203050203" pitchFamily="34" charset="77"/>
              </a:rPr>
              <a:t>FASCINATING</a:t>
            </a:r>
            <a:r>
              <a:rPr lang="en-US" sz="24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</a:t>
            </a:r>
            <a:r>
              <a:rPr lang="en-US" sz="2400" b="1" dirty="0">
                <a:solidFill>
                  <a:srgbClr val="87BCD2"/>
                </a:solidFill>
                <a:latin typeface="DIN Next LT Pro" panose="020B0503020203050203" pitchFamily="34" charset="77"/>
              </a:rPr>
              <a:t>FACT</a:t>
            </a:r>
            <a:r>
              <a:rPr lang="en-US" sz="2400" b="1" dirty="0">
                <a:solidFill>
                  <a:srgbClr val="EBA500"/>
                </a:solidFill>
                <a:latin typeface="DIN Next LT Pro" panose="020B0503020203050203" pitchFamily="34" charset="77"/>
              </a:rPr>
              <a:t> </a:t>
            </a:r>
          </a:p>
          <a:p>
            <a:r>
              <a:rPr lang="en-US" sz="2400" dirty="0">
                <a:latin typeface="DIN Next LT Pro" panose="020B0503020203050203" pitchFamily="34" charset="77"/>
              </a:rPr>
              <a:t>This country used to be known as Persia.</a:t>
            </a:r>
          </a:p>
          <a:p>
            <a:endParaRPr lang="en-US" sz="2400" dirty="0">
              <a:latin typeface="DIN Next LT Pro" panose="020B0503020203050203" pitchFamily="34" charset="77"/>
            </a:endParaRPr>
          </a:p>
        </p:txBody>
      </p:sp>
      <p:pic>
        <p:nvPicPr>
          <p:cNvPr id="3" name="Picture 2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8A166610-8F3B-6A47-8222-53DE17D511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617" y="2159588"/>
            <a:ext cx="2790025" cy="41871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38E4EE-0CAA-FF48-AF80-8B6F7507554D}"/>
              </a:ext>
            </a:extLst>
          </p:cNvPr>
          <p:cNvSpPr txBox="1"/>
          <p:nvPr/>
        </p:nvSpPr>
        <p:spPr>
          <a:xfrm>
            <a:off x="491617" y="738720"/>
            <a:ext cx="937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DIN Next LT Pro" panose="020B0503020203050203" pitchFamily="34" charset="77"/>
              </a:rPr>
              <a:t>10. </a:t>
            </a:r>
            <a:r>
              <a:rPr lang="en-US" sz="5400" dirty="0">
                <a:latin typeface="DIN Next LT Pro" panose="020B0503020203050203" pitchFamily="34" charset="77"/>
              </a:rPr>
              <a:t>Which country is</a:t>
            </a:r>
            <a:r>
              <a:rPr lang="en-US" sz="5400" b="1" dirty="0">
                <a:latin typeface="DIN Next LT Pro" panose="020B0503020203050203" pitchFamily="34" charset="77"/>
              </a:rPr>
              <a:t> this?</a:t>
            </a:r>
          </a:p>
        </p:txBody>
      </p:sp>
      <p:pic>
        <p:nvPicPr>
          <p:cNvPr id="10" name="Picture 9" descr="A picture containing room, drawing&#10;&#10;Description automatically generated">
            <a:extLst>
              <a:ext uri="{FF2B5EF4-FFF2-40B4-BE49-F238E27FC236}">
                <a16:creationId xmlns:a16="http://schemas.microsoft.com/office/drawing/2014/main" id="{C9788550-323F-9E41-9C48-38C864169B3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8526" y="3293403"/>
            <a:ext cx="3871728" cy="4010005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B0485AC-B414-CA4B-8ECA-AE6659BD0F4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3F952C-9D22-3648-878F-9FD7C8324A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6975" y="2098806"/>
            <a:ext cx="2254066" cy="206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12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7FE0317-DCA4-EF48-846B-A2B9840AA4C3}"/>
              </a:ext>
            </a:extLst>
          </p:cNvPr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DIN Next LT Pro" panose="020B0503020203050203" pitchFamily="34" charset="77"/>
              </a:rPr>
              <a:t>Answers</a:t>
            </a:r>
            <a:endParaRPr lang="en-US" sz="6000" dirty="0">
              <a:latin typeface="DIN Next LT Pro" panose="020B0503020203050203" pitchFamily="34" charset="77"/>
            </a:endParaRPr>
          </a:p>
          <a:p>
            <a:endParaRPr lang="en-US" sz="2800" dirty="0"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1.  NORTH KOREA</a:t>
            </a:r>
            <a:endParaRPr lang="en-US" sz="3200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2.  CHINA  </a:t>
            </a:r>
            <a:endParaRPr lang="en-US" sz="3200" dirty="0">
              <a:solidFill>
                <a:srgbClr val="732D6A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3.  INDIA </a:t>
            </a:r>
            <a:endParaRPr lang="en-US" sz="3200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4.  NIGERIA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 5.  IRAQ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732D6A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These are all countries where Christians are persecuted.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You can find out how serious the danger is by looking at how they are ranked on the Open Doors World Watch List.</a:t>
            </a:r>
            <a:endParaRPr lang="en-US" b="1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endParaRPr lang="en-US" sz="2400" b="1" dirty="0">
              <a:solidFill>
                <a:srgbClr val="87BCD2"/>
              </a:solidFill>
              <a:latin typeface="DIN Next LT Pro" panose="020B0503020203050203" pitchFamily="34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AECD84-341B-2B43-814C-871E441A016B}"/>
              </a:ext>
            </a:extLst>
          </p:cNvPr>
          <p:cNvSpPr/>
          <p:nvPr/>
        </p:nvSpPr>
        <p:spPr>
          <a:xfrm>
            <a:off x="6096000" y="1347985"/>
            <a:ext cx="4684542" cy="3709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6.   ERITREA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7.   SRI LANKA </a:t>
            </a:r>
            <a:endParaRPr lang="en-US" sz="3200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8.   COLOMBIA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9.   KAZAKHSTAN </a:t>
            </a:r>
            <a:endParaRPr lang="en-US" sz="3200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10. IRAN 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C1FCFBC-4CE9-414F-913E-0F07C60A95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4654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8D6D282-EF9B-A54E-8BC3-183E665E141B}"/>
              </a:ext>
            </a:extLst>
          </p:cNvPr>
          <p:cNvSpPr txBox="1"/>
          <p:nvPr/>
        </p:nvSpPr>
        <p:spPr>
          <a:xfrm>
            <a:off x="510354" y="1102737"/>
            <a:ext cx="1117129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Use the World Watch List Map to help you pray for persecuted children around the world. </a:t>
            </a:r>
          </a:p>
          <a:p>
            <a:endParaRPr lang="en-GB" sz="4000" dirty="0">
              <a:solidFill>
                <a:srgbClr val="732D6A"/>
              </a:solidFill>
              <a:latin typeface="DIN Next LT Pro" panose="020B0503020203050203" pitchFamily="34" charset="77"/>
            </a:endParaRPr>
          </a:p>
          <a:p>
            <a:r>
              <a:rPr lang="en-GB" sz="3600" dirty="0">
                <a:solidFill>
                  <a:srgbClr val="732D6A"/>
                </a:solidFill>
                <a:latin typeface="DIN Next LT Pro" panose="020B0503020203050203" pitchFamily="34" charset="77"/>
              </a:rPr>
              <a:t>You can send messages </a:t>
            </a:r>
          </a:p>
          <a:p>
            <a:r>
              <a:rPr lang="en-GB" sz="3600" dirty="0">
                <a:solidFill>
                  <a:srgbClr val="732D6A"/>
                </a:solidFill>
                <a:latin typeface="DIN Next LT Pro" panose="020B0503020203050203" pitchFamily="34" charset="77"/>
              </a:rPr>
              <a:t>of encouragement, too. </a:t>
            </a:r>
          </a:p>
          <a:p>
            <a:endParaRPr lang="en-GB" sz="2400" b="1" dirty="0">
              <a:solidFill>
                <a:srgbClr val="732D6A"/>
              </a:solidFill>
              <a:latin typeface="DIN Next LT Pro" panose="020B0503020203050203" pitchFamily="34" charset="77"/>
            </a:endParaRPr>
          </a:p>
          <a:p>
            <a:endParaRPr lang="en-GB" sz="2400" b="1" dirty="0">
              <a:solidFill>
                <a:srgbClr val="732D6A"/>
              </a:solidFill>
              <a:latin typeface="DIN Next LT Pro" panose="020B0503020203050203" pitchFamily="34" charset="77"/>
            </a:endParaRPr>
          </a:p>
          <a:p>
            <a:r>
              <a:rPr lang="en-GB" sz="3600" dirty="0">
                <a:solidFill>
                  <a:srgbClr val="732D6A"/>
                </a:solidFill>
                <a:latin typeface="DIN Next LT Pro" panose="020B0503020203050203" pitchFamily="34" charset="77"/>
              </a:rPr>
              <a:t>To find out how, order</a:t>
            </a:r>
            <a:r>
              <a:rPr lang="en-GB" sz="3600" b="1" dirty="0">
                <a:solidFill>
                  <a:srgbClr val="732D6A"/>
                </a:solidFill>
                <a:latin typeface="DIN Next LT Pro" panose="020B0503020203050203" pitchFamily="34" charset="77"/>
              </a:rPr>
              <a:t> Post It! </a:t>
            </a:r>
            <a:r>
              <a:rPr lang="en-GB" sz="3600" dirty="0">
                <a:solidFill>
                  <a:srgbClr val="732D6A"/>
                </a:solidFill>
                <a:latin typeface="DIN Next LT Pro" panose="020B0503020203050203" pitchFamily="34" charset="77"/>
              </a:rPr>
              <a:t>from </a:t>
            </a:r>
          </a:p>
          <a:p>
            <a:r>
              <a:rPr lang="en-GB" sz="3600" b="1" dirty="0" err="1">
                <a:solidFill>
                  <a:srgbClr val="87BCD2"/>
                </a:solidFill>
                <a:latin typeface="DIN Next LT Pro" panose="020B0503020203050203" pitchFamily="34" charset="77"/>
              </a:rPr>
              <a:t>www.opendoorsuk.org</a:t>
            </a:r>
            <a:endParaRPr lang="en-GB" sz="3600" b="1" dirty="0">
              <a:solidFill>
                <a:srgbClr val="87BCD2"/>
              </a:solidFill>
              <a:latin typeface="DIN Next LT Pro" panose="020B0503020203050203" pitchFamily="34" charset="77"/>
            </a:endParaRPr>
          </a:p>
          <a:p>
            <a:endParaRPr lang="en-US" dirty="0"/>
          </a:p>
        </p:txBody>
      </p:sp>
      <p:pic>
        <p:nvPicPr>
          <p:cNvPr id="13" name="Picture 12" descr="A picture containing computer, sitting, table, black&#10;&#10;Description automatically generated">
            <a:extLst>
              <a:ext uri="{FF2B5EF4-FFF2-40B4-BE49-F238E27FC236}">
                <a16:creationId xmlns:a16="http://schemas.microsoft.com/office/drawing/2014/main" id="{9934F884-112C-8341-B0A7-455252D00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99207">
            <a:off x="5468039" y="3034386"/>
            <a:ext cx="6869160" cy="3208724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C083AB8B-306A-F047-AF52-7980D43CEB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7462" y="299165"/>
            <a:ext cx="2375903" cy="38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937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346</Words>
  <Application>Microsoft Office PowerPoint</Application>
  <PresentationFormat>Widescreen</PresentationFormat>
  <Paragraphs>67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DIN Next LT Pro</vt:lpstr>
      <vt:lpstr>DIN Next LT Pro Heavy</vt:lpstr>
      <vt:lpstr>Office Theme</vt:lpstr>
      <vt:lpstr>World Watch List Quiz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Watch Quiz</dc:title>
  <dc:creator>Ellie Walker</dc:creator>
  <cp:lastModifiedBy>9313651 headteacher.3651</cp:lastModifiedBy>
  <cp:revision>83</cp:revision>
  <dcterms:created xsi:type="dcterms:W3CDTF">2020-01-28T15:56:57Z</dcterms:created>
  <dcterms:modified xsi:type="dcterms:W3CDTF">2021-10-15T16:36:57Z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FBA7B707-02E6-41A9-85D9-8CC149257559</vt:lpwstr>
  </property>
  <property fmtid="{D5CDD505-2E9C-101B-9397-08002B2CF9AE}" pid="3" name="ArticulatePath">
    <vt:lpwstr>https://opendoorsuki-my.sharepoint.com/personal/clairep_opendoorsuk_org/Documents/World Watch Quiz 2020 Children</vt:lpwstr>
  </property>
</Properties>
</file>