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76" r:id="rId4"/>
    <p:sldId id="267" r:id="rId5"/>
    <p:sldId id="263" r:id="rId6"/>
    <p:sldId id="258" r:id="rId7"/>
    <p:sldId id="261" r:id="rId8"/>
    <p:sldId id="262" r:id="rId9"/>
    <p:sldId id="264" r:id="rId10"/>
    <p:sldId id="265" r:id="rId11"/>
    <p:sldId id="275" r:id="rId12"/>
    <p:sldId id="268" r:id="rId13"/>
    <p:sldId id="260" r:id="rId14"/>
    <p:sldId id="270" r:id="rId15"/>
    <p:sldId id="271" r:id="rId16"/>
    <p:sldId id="272" r:id="rId17"/>
    <p:sldId id="273"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0498" autoAdjust="0"/>
  </p:normalViewPr>
  <p:slideViewPr>
    <p:cSldViewPr snapToGrid="0">
      <p:cViewPr varScale="1">
        <p:scale>
          <a:sx n="49" d="100"/>
          <a:sy n="49" d="100"/>
        </p:scale>
        <p:origin x="15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CE3D1C-F96B-43CC-A95E-5EF9FB6DA30E}" type="datetimeFigureOut">
              <a:rPr lang="en-GB" smtClean="0"/>
              <a:t>09/09/2022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DA0182-8CFB-4799-B710-338B1854B9E1}" type="slidenum">
              <a:rPr lang="en-GB" smtClean="0"/>
              <a:t>‹#›</a:t>
            </a:fld>
            <a:endParaRPr lang="en-GB"/>
          </a:p>
        </p:txBody>
      </p:sp>
    </p:spTree>
    <p:extLst>
      <p:ext uri="{BB962C8B-B14F-4D97-AF65-F5344CB8AC3E}">
        <p14:creationId xmlns:p14="http://schemas.microsoft.com/office/powerpoint/2010/main" val="3869782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3</a:t>
            </a:fld>
            <a:endParaRPr lang="en-GB"/>
          </a:p>
        </p:txBody>
      </p:sp>
    </p:spTree>
    <p:extLst>
      <p:ext uri="{BB962C8B-B14F-4D97-AF65-F5344CB8AC3E}">
        <p14:creationId xmlns:p14="http://schemas.microsoft.com/office/powerpoint/2010/main" val="3625350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4</a:t>
            </a:fld>
            <a:endParaRPr lang="en-GB"/>
          </a:p>
        </p:txBody>
      </p:sp>
    </p:spTree>
    <p:extLst>
      <p:ext uri="{BB962C8B-B14F-4D97-AF65-F5344CB8AC3E}">
        <p14:creationId xmlns:p14="http://schemas.microsoft.com/office/powerpoint/2010/main" val="2224827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5</a:t>
            </a:fld>
            <a:endParaRPr lang="en-GB"/>
          </a:p>
        </p:txBody>
      </p:sp>
    </p:spTree>
    <p:extLst>
      <p:ext uri="{BB962C8B-B14F-4D97-AF65-F5344CB8AC3E}">
        <p14:creationId xmlns:p14="http://schemas.microsoft.com/office/powerpoint/2010/main" val="1292540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7</a:t>
            </a:fld>
            <a:endParaRPr lang="en-GB"/>
          </a:p>
        </p:txBody>
      </p:sp>
    </p:spTree>
    <p:extLst>
      <p:ext uri="{BB962C8B-B14F-4D97-AF65-F5344CB8AC3E}">
        <p14:creationId xmlns:p14="http://schemas.microsoft.com/office/powerpoint/2010/main" val="332104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9</a:t>
            </a:fld>
            <a:endParaRPr lang="en-GB"/>
          </a:p>
        </p:txBody>
      </p:sp>
    </p:spTree>
    <p:extLst>
      <p:ext uri="{BB962C8B-B14F-4D97-AF65-F5344CB8AC3E}">
        <p14:creationId xmlns:p14="http://schemas.microsoft.com/office/powerpoint/2010/main" val="975532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10</a:t>
            </a:fld>
            <a:endParaRPr lang="en-GB"/>
          </a:p>
        </p:txBody>
      </p:sp>
    </p:spTree>
    <p:extLst>
      <p:ext uri="{BB962C8B-B14F-4D97-AF65-F5344CB8AC3E}">
        <p14:creationId xmlns:p14="http://schemas.microsoft.com/office/powerpoint/2010/main" val="3964691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11</a:t>
            </a:fld>
            <a:endParaRPr lang="en-GB"/>
          </a:p>
        </p:txBody>
      </p:sp>
    </p:spTree>
    <p:extLst>
      <p:ext uri="{BB962C8B-B14F-4D97-AF65-F5344CB8AC3E}">
        <p14:creationId xmlns:p14="http://schemas.microsoft.com/office/powerpoint/2010/main" val="200107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DA0182-8CFB-4799-B710-338B1854B9E1}" type="slidenum">
              <a:rPr lang="en-GB" smtClean="0"/>
              <a:t>12</a:t>
            </a:fld>
            <a:endParaRPr lang="en-GB"/>
          </a:p>
        </p:txBody>
      </p:sp>
    </p:spTree>
    <p:extLst>
      <p:ext uri="{BB962C8B-B14F-4D97-AF65-F5344CB8AC3E}">
        <p14:creationId xmlns:p14="http://schemas.microsoft.com/office/powerpoint/2010/main" val="2778339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96259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1073181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280947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7E20E2-EEFF-4762-9AA9-5D9A676467B9}"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375412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7E20E2-EEFF-4762-9AA9-5D9A676467B9}" type="datetimeFigureOut">
              <a:rPr lang="en-GB" smtClean="0"/>
              <a:t>09/09/2022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061820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7E20E2-EEFF-4762-9AA9-5D9A676467B9}" type="datetimeFigureOut">
              <a:rPr lang="en-GB" smtClean="0"/>
              <a:t>09/09/2022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3465920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7E20E2-EEFF-4762-9AA9-5D9A676467B9}" type="datetimeFigureOut">
              <a:rPr lang="en-GB" smtClean="0"/>
              <a:t>09/09/2022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905034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A7E20E2-EEFF-4762-9AA9-5D9A676467B9}"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3469380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7E20E2-EEFF-4762-9AA9-5D9A676467B9}"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1482724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4134999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85943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1145300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88194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357842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3892784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E20E2-EEFF-4762-9AA9-5D9A676467B9}"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D25B30-79FA-4998-9BF6-B304074CFE7E}" type="slidenum">
              <a:rPr lang="en-GB" smtClean="0"/>
              <a:t>‹#›</a:t>
            </a:fld>
            <a:endParaRPr lang="en-GB"/>
          </a:p>
        </p:txBody>
      </p:sp>
    </p:spTree>
    <p:extLst>
      <p:ext uri="{BB962C8B-B14F-4D97-AF65-F5344CB8AC3E}">
        <p14:creationId xmlns:p14="http://schemas.microsoft.com/office/powerpoint/2010/main" val="284908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A7E20E2-EEFF-4762-9AA9-5D9A676467B9}" type="datetimeFigureOut">
              <a:rPr lang="en-GB" smtClean="0"/>
              <a:t>09/09/2022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0D25B30-79FA-4998-9BF6-B304074CFE7E}" type="slidenum">
              <a:rPr lang="en-GB" smtClean="0"/>
              <a:t>‹#›</a:t>
            </a:fld>
            <a:endParaRPr lang="en-GB"/>
          </a:p>
        </p:txBody>
      </p:sp>
    </p:spTree>
    <p:extLst>
      <p:ext uri="{BB962C8B-B14F-4D97-AF65-F5344CB8AC3E}">
        <p14:creationId xmlns:p14="http://schemas.microsoft.com/office/powerpoint/2010/main" val="21185896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st-petersoxon.co.uk/oak-class-years-1-2-2/"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F8449-FDEA-41B1-9A5A-6CA8EB9C4914}"/>
              </a:ext>
            </a:extLst>
          </p:cNvPr>
          <p:cNvSpPr>
            <a:spLocks noGrp="1"/>
          </p:cNvSpPr>
          <p:nvPr>
            <p:ph type="ctrTitle"/>
          </p:nvPr>
        </p:nvSpPr>
        <p:spPr/>
        <p:txBody>
          <a:bodyPr/>
          <a:lstStyle/>
          <a:p>
            <a:r>
              <a:rPr lang="en-GB" dirty="0"/>
              <a:t>Oak Class</a:t>
            </a:r>
            <a:br>
              <a:rPr lang="en-GB" dirty="0"/>
            </a:br>
            <a:r>
              <a:rPr lang="en-GB" dirty="0"/>
              <a:t>Curriculum Meeting</a:t>
            </a:r>
          </a:p>
        </p:txBody>
      </p:sp>
      <p:sp>
        <p:nvSpPr>
          <p:cNvPr id="3" name="Subtitle 2">
            <a:extLst>
              <a:ext uri="{FF2B5EF4-FFF2-40B4-BE49-F238E27FC236}">
                <a16:creationId xmlns:a16="http://schemas.microsoft.com/office/drawing/2014/main" id="{3C1CF600-F5E8-4F6A-B287-DC05394CD5B0}"/>
              </a:ext>
            </a:extLst>
          </p:cNvPr>
          <p:cNvSpPr>
            <a:spLocks noGrp="1"/>
          </p:cNvSpPr>
          <p:nvPr>
            <p:ph type="subTitle" idx="1"/>
          </p:nvPr>
        </p:nvSpPr>
        <p:spPr/>
        <p:txBody>
          <a:bodyPr/>
          <a:lstStyle/>
          <a:p>
            <a:r>
              <a:rPr lang="en-GB" dirty="0"/>
              <a:t>Thursday 8</a:t>
            </a:r>
            <a:r>
              <a:rPr lang="en-GB" baseline="30000" dirty="0"/>
              <a:t>th</a:t>
            </a:r>
            <a:r>
              <a:rPr lang="en-GB" dirty="0"/>
              <a:t> September 2022</a:t>
            </a:r>
          </a:p>
        </p:txBody>
      </p:sp>
    </p:spTree>
    <p:extLst>
      <p:ext uri="{BB962C8B-B14F-4D97-AF65-F5344CB8AC3E}">
        <p14:creationId xmlns:p14="http://schemas.microsoft.com/office/powerpoint/2010/main" val="3590672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86942" y="2262555"/>
            <a:ext cx="8408849" cy="4033155"/>
          </a:xfrm>
          <a:prstGeom prst="rect">
            <a:avLst/>
          </a:prstGeom>
          <a:noFill/>
        </p:spPr>
        <p:txBody>
          <a:bodyPr wrap="square">
            <a:spAutoFit/>
          </a:bodyPr>
          <a:lstStyle/>
          <a:p>
            <a:pPr>
              <a:lnSpc>
                <a:spcPct val="107000"/>
              </a:lnSpc>
              <a:spcAft>
                <a:spcPts val="800"/>
              </a:spcAft>
            </a:pP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Bradley teaches Monday – Wednesday</a:t>
            </a:r>
          </a:p>
          <a:p>
            <a:pPr>
              <a:lnSpc>
                <a:spcPct val="107000"/>
              </a:lnSpc>
              <a:spcAft>
                <a:spcPts val="800"/>
              </a:spcAft>
            </a:pPr>
            <a:endParaRPr lang="en-GB" sz="36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Carter teaches Thursdays and Fridays</a:t>
            </a:r>
          </a:p>
          <a:p>
            <a:pPr>
              <a:lnSpc>
                <a:spcPct val="107000"/>
              </a:lnSpc>
              <a:spcAft>
                <a:spcPts val="800"/>
              </a:spcAft>
            </a:pPr>
            <a:endParaRPr lang="en-GB" sz="36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Cook and </a:t>
            </a: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Jennings support Oak Class each day.</a:t>
            </a:r>
            <a:endParaRPr lang="en-GB" sz="36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986942" y="767474"/>
            <a:ext cx="3114956"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Oak Class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57148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282688" y="236235"/>
            <a:ext cx="5124200" cy="707886"/>
          </a:xfrm>
          <a:prstGeom prst="rect">
            <a:avLst/>
          </a:prstGeom>
          <a:noFill/>
        </p:spPr>
        <p:txBody>
          <a:bodyPr wrap="square" lIns="91440" tIns="45720" rIns="91440" bIns="45720">
            <a:spAutoFit/>
          </a:bodyPr>
          <a:lstStyle/>
          <a:p>
            <a:pPr algn="ctr"/>
            <a:r>
              <a:rPr lang="en-US" sz="4000" dirty="0">
                <a:ln w="0"/>
                <a:effectLst>
                  <a:outerShdw blurRad="38100" dist="19050" dir="2700000" algn="tl" rotWithShape="0">
                    <a:schemeClr val="dk1">
                      <a:alpha val="40000"/>
                    </a:schemeClr>
                  </a:outerShdw>
                </a:effectLst>
              </a:rPr>
              <a:t>Whole Year Overview</a:t>
            </a:r>
            <a:endParaRPr lang="en-US" sz="4000" b="0" cap="none" spc="0" dirty="0">
              <a:ln w="0"/>
              <a:solidFill>
                <a:schemeClr val="tx1"/>
              </a:solidFill>
              <a:effectLst>
                <a:outerShdw blurRad="38100" dist="19050" dir="2700000" algn="tl" rotWithShape="0">
                  <a:schemeClr val="dk1">
                    <a:alpha val="40000"/>
                  </a:schemeClr>
                </a:outerShdw>
              </a:effectLst>
            </a:endParaRPr>
          </a:p>
        </p:txBody>
      </p:sp>
      <p:pic>
        <p:nvPicPr>
          <p:cNvPr id="3" name="Picture 2">
            <a:extLst>
              <a:ext uri="{FF2B5EF4-FFF2-40B4-BE49-F238E27FC236}">
                <a16:creationId xmlns:a16="http://schemas.microsoft.com/office/drawing/2014/main" id="{E286BFD5-6382-9A43-83BE-55583D9E9979}"/>
              </a:ext>
            </a:extLst>
          </p:cNvPr>
          <p:cNvPicPr>
            <a:picLocks noChangeAspect="1"/>
          </p:cNvPicPr>
          <p:nvPr/>
        </p:nvPicPr>
        <p:blipFill>
          <a:blip r:embed="rId3"/>
          <a:stretch>
            <a:fillRect/>
          </a:stretch>
        </p:blipFill>
        <p:spPr>
          <a:xfrm>
            <a:off x="1200024" y="951867"/>
            <a:ext cx="8260847" cy="5785658"/>
          </a:xfrm>
          <a:prstGeom prst="rect">
            <a:avLst/>
          </a:prstGeom>
        </p:spPr>
      </p:pic>
    </p:spTree>
    <p:extLst>
      <p:ext uri="{BB962C8B-B14F-4D97-AF65-F5344CB8AC3E}">
        <p14:creationId xmlns:p14="http://schemas.microsoft.com/office/powerpoint/2010/main" val="2574486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282688" y="236235"/>
            <a:ext cx="5124200" cy="707886"/>
          </a:xfrm>
          <a:prstGeom prst="rect">
            <a:avLst/>
          </a:prstGeom>
          <a:noFill/>
        </p:spPr>
        <p:txBody>
          <a:bodyPr wrap="square" lIns="91440" tIns="45720" rIns="91440" bIns="45720">
            <a:spAutoFit/>
          </a:bodyPr>
          <a:lstStyle/>
          <a:p>
            <a:pPr algn="ctr"/>
            <a:r>
              <a:rPr lang="en-US" sz="4000" dirty="0">
                <a:ln w="0"/>
                <a:effectLst>
                  <a:outerShdw blurRad="38100" dist="19050" dir="2700000" algn="tl" rotWithShape="0">
                    <a:schemeClr val="dk1">
                      <a:alpha val="40000"/>
                    </a:schemeClr>
                  </a:outerShdw>
                </a:effectLst>
              </a:rPr>
              <a:t>Topics for this term:</a:t>
            </a:r>
            <a:endParaRPr lang="en-US" sz="4000" b="0" cap="none" spc="0" dirty="0">
              <a:ln w="0"/>
              <a:solidFill>
                <a:schemeClr val="tx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9EC4E40D-4FAF-A19D-9A01-E9C0F886AB67}"/>
              </a:ext>
            </a:extLst>
          </p:cNvPr>
          <p:cNvPicPr>
            <a:picLocks noChangeAspect="1"/>
          </p:cNvPicPr>
          <p:nvPr/>
        </p:nvPicPr>
        <p:blipFill>
          <a:blip r:embed="rId3"/>
          <a:stretch>
            <a:fillRect/>
          </a:stretch>
        </p:blipFill>
        <p:spPr>
          <a:xfrm>
            <a:off x="6003634" y="3429000"/>
            <a:ext cx="4292493" cy="2980567"/>
          </a:xfrm>
          <a:prstGeom prst="rect">
            <a:avLst/>
          </a:prstGeom>
        </p:spPr>
      </p:pic>
      <p:pic>
        <p:nvPicPr>
          <p:cNvPr id="8" name="Picture 7">
            <a:extLst>
              <a:ext uri="{FF2B5EF4-FFF2-40B4-BE49-F238E27FC236}">
                <a16:creationId xmlns:a16="http://schemas.microsoft.com/office/drawing/2014/main" id="{90C3022B-E29E-E1AD-2B0B-23BD87A668BC}"/>
              </a:ext>
            </a:extLst>
          </p:cNvPr>
          <p:cNvPicPr>
            <a:picLocks noChangeAspect="1"/>
          </p:cNvPicPr>
          <p:nvPr/>
        </p:nvPicPr>
        <p:blipFill>
          <a:blip r:embed="rId4"/>
          <a:stretch>
            <a:fillRect/>
          </a:stretch>
        </p:blipFill>
        <p:spPr>
          <a:xfrm>
            <a:off x="953273" y="2536636"/>
            <a:ext cx="4597842" cy="3199617"/>
          </a:xfrm>
          <a:prstGeom prst="rect">
            <a:avLst/>
          </a:prstGeom>
        </p:spPr>
      </p:pic>
      <p:sp>
        <p:nvSpPr>
          <p:cNvPr id="6" name="TextBox 5">
            <a:extLst>
              <a:ext uri="{FF2B5EF4-FFF2-40B4-BE49-F238E27FC236}">
                <a16:creationId xmlns:a16="http://schemas.microsoft.com/office/drawing/2014/main" id="{EF2A10FE-C922-3B2B-CA46-D76B64F62402}"/>
              </a:ext>
            </a:extLst>
          </p:cNvPr>
          <p:cNvSpPr txBox="1"/>
          <p:nvPr/>
        </p:nvSpPr>
        <p:spPr>
          <a:xfrm>
            <a:off x="2725094" y="1291049"/>
            <a:ext cx="6953060" cy="769441"/>
          </a:xfrm>
          <a:prstGeom prst="rect">
            <a:avLst/>
          </a:prstGeom>
          <a:noFill/>
        </p:spPr>
        <p:txBody>
          <a:bodyPr wrap="square">
            <a:spAutoFit/>
          </a:bodyPr>
          <a:lstStyle/>
          <a:p>
            <a:pPr algn="ctr"/>
            <a:r>
              <a:rPr lang="en-US" sz="4400" b="1" cap="none" spc="0" dirty="0">
                <a:ln w="22225">
                  <a:solidFill>
                    <a:schemeClr val="accent2"/>
                  </a:solidFill>
                  <a:prstDash val="solid"/>
                </a:ln>
                <a:solidFill>
                  <a:schemeClr val="accent2">
                    <a:lumMod val="40000"/>
                    <a:lumOff val="60000"/>
                  </a:schemeClr>
                </a:solidFill>
                <a:effectLst/>
              </a:rPr>
              <a:t>The Great Fire of London</a:t>
            </a:r>
          </a:p>
        </p:txBody>
      </p:sp>
    </p:spTree>
    <p:extLst>
      <p:ext uri="{BB962C8B-B14F-4D97-AF65-F5344CB8AC3E}">
        <p14:creationId xmlns:p14="http://schemas.microsoft.com/office/powerpoint/2010/main" val="2187226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1008741" y="1204478"/>
            <a:ext cx="8408849" cy="5158079"/>
          </a:xfrm>
          <a:prstGeom prst="rect">
            <a:avLst/>
          </a:prstGeom>
          <a:noFill/>
        </p:spPr>
        <p:txBody>
          <a:bodyPr wrap="square">
            <a:spAutoFit/>
          </a:bodyPr>
          <a:lstStyle/>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8:30am Morning tasks</a:t>
            </a:r>
          </a:p>
          <a:p>
            <a:pPr>
              <a:lnSpc>
                <a:spcPct val="107000"/>
              </a:lnSpc>
              <a:spcAft>
                <a:spcPts val="800"/>
              </a:spcAft>
            </a:pPr>
            <a:r>
              <a:rPr lang="en-GB" sz="2000" dirty="0">
                <a:effectLst/>
                <a:latin typeface="Calibri" panose="020F0502020204030204" pitchFamily="34" charset="0"/>
                <a:ea typeface="Calibri" panose="020F0502020204030204" pitchFamily="34" charset="0"/>
                <a:cs typeface="Calibri" panose="020F0502020204030204" pitchFamily="34" charset="0"/>
              </a:rPr>
              <a:t>8:40 Door will close and register is taken</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8:40 – 10:00 Maths</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10:00 – 10:20 Collective Worship</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10:20 – 10:40 Morning break</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10:40 – 11:40 RWI (Phonics and Reading)</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11:40 – 12:00 Maths Fluency</a:t>
            </a:r>
          </a:p>
          <a:p>
            <a:pPr>
              <a:lnSpc>
                <a:spcPct val="107000"/>
              </a:lnSpc>
              <a:spcAft>
                <a:spcPts val="800"/>
              </a:spcAft>
            </a:pPr>
            <a:r>
              <a:rPr lang="en-GB" sz="2000" dirty="0">
                <a:effectLst/>
                <a:latin typeface="Calibri" panose="020F0502020204030204" pitchFamily="34" charset="0"/>
                <a:ea typeface="Calibri" panose="020F0502020204030204" pitchFamily="34" charset="0"/>
                <a:cs typeface="Calibri" panose="020F0502020204030204" pitchFamily="34" charset="0"/>
              </a:rPr>
              <a:t>12:00 – 1:00 Lunch time</a:t>
            </a:r>
          </a:p>
          <a:p>
            <a:pPr>
              <a:lnSpc>
                <a:spcPct val="107000"/>
              </a:lnSpc>
              <a:spcAft>
                <a:spcPts val="800"/>
              </a:spcAft>
            </a:pPr>
            <a:r>
              <a:rPr lang="en-GB" sz="2000" dirty="0">
                <a:effectLst/>
                <a:latin typeface="Calibri" panose="020F0502020204030204" pitchFamily="34" charset="0"/>
                <a:ea typeface="Calibri" panose="020F0502020204030204" pitchFamily="34" charset="0"/>
                <a:cs typeface="Calibri" panose="020F0502020204030204" pitchFamily="34" charset="0"/>
              </a:rPr>
              <a:t>1:00 – 2:00 Afternoon lesson 1</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2:00 – 3:00 Afternoon lesson 2</a:t>
            </a:r>
          </a:p>
          <a:p>
            <a:pPr>
              <a:lnSpc>
                <a:spcPct val="107000"/>
              </a:lnSpc>
              <a:spcAft>
                <a:spcPts val="800"/>
              </a:spcAft>
            </a:pPr>
            <a:r>
              <a:rPr lang="en-GB" sz="2000" dirty="0">
                <a:effectLst/>
                <a:latin typeface="Calibri" panose="020F0502020204030204" pitchFamily="34" charset="0"/>
                <a:ea typeface="Calibri" panose="020F0502020204030204" pitchFamily="34" charset="0"/>
                <a:cs typeface="Calibri" panose="020F0502020204030204" pitchFamily="34" charset="0"/>
              </a:rPr>
              <a:t>3:00 – 3:10 Story time</a:t>
            </a:r>
          </a:p>
          <a:p>
            <a:pPr>
              <a:lnSpc>
                <a:spcPct val="107000"/>
              </a:lnSpc>
              <a:spcAft>
                <a:spcPts val="800"/>
              </a:spcAft>
            </a:pPr>
            <a:r>
              <a:rPr lang="en-GB" sz="2000" dirty="0">
                <a:latin typeface="Calibri" panose="020F0502020204030204" pitchFamily="34" charset="0"/>
                <a:ea typeface="Calibri" panose="020F0502020204030204" pitchFamily="34" charset="0"/>
                <a:cs typeface="Calibri" panose="020F0502020204030204" pitchFamily="34" charset="0"/>
              </a:rPr>
              <a:t>3:10pm Home time!</a:t>
            </a:r>
            <a:endParaRPr lang="en-GB" sz="20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317342" y="281148"/>
            <a:ext cx="5910721"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Timings of the day</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40995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73690" y="1626451"/>
            <a:ext cx="8408849" cy="4831131"/>
          </a:xfrm>
          <a:prstGeom prst="rect">
            <a:avLst/>
          </a:prstGeom>
          <a:noFill/>
        </p:spPr>
        <p:txBody>
          <a:bodyPr wrap="square">
            <a:spAutoFit/>
          </a:bodyPr>
          <a:lstStyle/>
          <a:p>
            <a:pPr>
              <a:lnSpc>
                <a:spcPct val="107000"/>
              </a:lnSpc>
              <a:spcAft>
                <a:spcPts val="800"/>
              </a:spcAft>
            </a:pP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Bradley’s groups:</a:t>
            </a:r>
          </a:p>
          <a:p>
            <a:pPr>
              <a:lnSpc>
                <a:spcPct val="107000"/>
              </a:lnSpc>
              <a:spcAft>
                <a:spcPts val="800"/>
              </a:spcAft>
            </a:pPr>
            <a:r>
              <a:rPr lang="en-US" sz="3600" dirty="0">
                <a:latin typeface="Calibri" panose="020F0502020204030204" pitchFamily="34" charset="0"/>
                <a:ea typeface="Calibri" panose="020F0502020204030204" pitchFamily="34" charset="0"/>
                <a:cs typeface="Calibri" panose="020F0502020204030204" pitchFamily="34" charset="0"/>
              </a:rPr>
              <a:t>Given out on a Wednesday.</a:t>
            </a:r>
          </a:p>
          <a:p>
            <a:pPr>
              <a:lnSpc>
                <a:spcPct val="107000"/>
              </a:lnSpc>
              <a:spcAft>
                <a:spcPts val="800"/>
              </a:spcAft>
            </a:pPr>
            <a:r>
              <a:rPr lang="en-US" sz="3600" dirty="0">
                <a:effectLst/>
                <a:latin typeface="Calibri" panose="020F0502020204030204" pitchFamily="34" charset="0"/>
                <a:ea typeface="Calibri" panose="020F0502020204030204" pitchFamily="34" charset="0"/>
                <a:cs typeface="Calibri" panose="020F0502020204030204" pitchFamily="34" charset="0"/>
              </a:rPr>
              <a:t>Tested on the following Tuesday</a:t>
            </a:r>
          </a:p>
          <a:p>
            <a:pPr>
              <a:lnSpc>
                <a:spcPct val="107000"/>
              </a:lnSpc>
              <a:spcAft>
                <a:spcPts val="800"/>
              </a:spcAft>
            </a:pPr>
            <a:endParaRPr lang="en-US" sz="3600"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3600" dirty="0" err="1">
                <a:effectLst/>
                <a:latin typeface="Calibri" panose="020F0502020204030204" pitchFamily="34" charset="0"/>
                <a:ea typeface="Calibri" panose="020F0502020204030204" pitchFamily="34" charset="0"/>
                <a:cs typeface="Calibri" panose="020F0502020204030204" pitchFamily="34" charset="0"/>
              </a:rPr>
              <a:t>Mrs</a:t>
            </a:r>
            <a:r>
              <a:rPr lang="en-US" sz="3600" dirty="0">
                <a:effectLst/>
                <a:latin typeface="Calibri" panose="020F0502020204030204" pitchFamily="34" charset="0"/>
                <a:ea typeface="Calibri" panose="020F0502020204030204" pitchFamily="34" charset="0"/>
                <a:cs typeface="Calibri" panose="020F0502020204030204" pitchFamily="34" charset="0"/>
              </a:rPr>
              <a:t> Carter’s groups:</a:t>
            </a:r>
          </a:p>
          <a:p>
            <a:pPr>
              <a:lnSpc>
                <a:spcPct val="107000"/>
              </a:lnSpc>
              <a:spcAft>
                <a:spcPts val="800"/>
              </a:spcAft>
            </a:pPr>
            <a:r>
              <a:rPr lang="en-US" sz="3600" dirty="0">
                <a:latin typeface="Calibri" panose="020F0502020204030204" pitchFamily="34" charset="0"/>
                <a:ea typeface="Calibri" panose="020F0502020204030204" pitchFamily="34" charset="0"/>
                <a:cs typeface="Calibri" panose="020F0502020204030204" pitchFamily="34" charset="0"/>
              </a:rPr>
              <a:t>Given out on a Friday.</a:t>
            </a:r>
          </a:p>
          <a:p>
            <a:pPr>
              <a:lnSpc>
                <a:spcPct val="107000"/>
              </a:lnSpc>
              <a:spcAft>
                <a:spcPts val="800"/>
              </a:spcAft>
            </a:pPr>
            <a:r>
              <a:rPr lang="en-US" sz="3600" dirty="0">
                <a:effectLst/>
                <a:latin typeface="Calibri" panose="020F0502020204030204" pitchFamily="34" charset="0"/>
                <a:ea typeface="Calibri" panose="020F0502020204030204" pitchFamily="34" charset="0"/>
                <a:cs typeface="Calibri" panose="020F0502020204030204" pitchFamily="34" charset="0"/>
              </a:rPr>
              <a:t>Tested on the following Thursday.</a:t>
            </a:r>
            <a:endParaRPr lang="en-GB" sz="36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739742" y="502431"/>
            <a:ext cx="2893741"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Spellings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33355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73690" y="1957756"/>
            <a:ext cx="8408849" cy="3930563"/>
          </a:xfrm>
          <a:prstGeom prst="rect">
            <a:avLst/>
          </a:prstGeom>
          <a:noFill/>
        </p:spPr>
        <p:txBody>
          <a:bodyPr wrap="square">
            <a:spAutoFit/>
          </a:bodyPr>
          <a:lstStyle/>
          <a:p>
            <a:pPr>
              <a:lnSpc>
                <a:spcPct val="107000"/>
              </a:lnSpc>
              <a:spcAft>
                <a:spcPts val="800"/>
              </a:spcAft>
            </a:pPr>
            <a:r>
              <a:rPr lang="en-US" sz="3600" dirty="0">
                <a:effectLst/>
                <a:latin typeface="Calibri" panose="020F0502020204030204" pitchFamily="34" charset="0"/>
                <a:ea typeface="Calibri" panose="020F0502020204030204" pitchFamily="34" charset="0"/>
                <a:cs typeface="Calibri" panose="020F0502020204030204" pitchFamily="34" charset="0"/>
              </a:rPr>
              <a:t>Friday afternoon in the hall.</a:t>
            </a:r>
          </a:p>
          <a:p>
            <a:pPr>
              <a:lnSpc>
                <a:spcPct val="107000"/>
              </a:lnSpc>
              <a:spcAft>
                <a:spcPts val="800"/>
              </a:spcAft>
            </a:pPr>
            <a:r>
              <a:rPr lang="en-US" sz="3600" dirty="0">
                <a:latin typeface="Calibri" panose="020F0502020204030204" pitchFamily="34" charset="0"/>
                <a:ea typeface="Calibri" panose="020F0502020204030204" pitchFamily="34" charset="0"/>
                <a:cs typeface="Calibri" panose="020F0502020204030204" pitchFamily="34" charset="0"/>
              </a:rPr>
              <a:t>Black/navy shorts and plain white t-shirt needed.</a:t>
            </a:r>
            <a:endParaRPr lang="en-US" sz="36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3600" dirty="0">
                <a:latin typeface="Calibri" panose="020F0502020204030204" pitchFamily="34" charset="0"/>
                <a:ea typeface="Calibri" panose="020F0502020204030204" pitchFamily="34" charset="0"/>
                <a:cs typeface="Calibri" panose="020F0502020204030204" pitchFamily="34" charset="0"/>
              </a:rPr>
              <a:t>No jewelry to be worn.</a:t>
            </a:r>
          </a:p>
          <a:p>
            <a:pPr>
              <a:lnSpc>
                <a:spcPct val="107000"/>
              </a:lnSpc>
              <a:spcAft>
                <a:spcPts val="800"/>
              </a:spcAft>
            </a:pPr>
            <a:r>
              <a:rPr lang="en-US" sz="3600" dirty="0" err="1">
                <a:latin typeface="Calibri" panose="020F0502020204030204" pitchFamily="34" charset="0"/>
                <a:ea typeface="Calibri" panose="020F0502020204030204" pitchFamily="34" charset="0"/>
                <a:cs typeface="Calibri" panose="020F0502020204030204" pitchFamily="34" charset="0"/>
              </a:rPr>
              <a:t>RealPE</a:t>
            </a:r>
            <a:r>
              <a:rPr lang="en-US" sz="3600" dirty="0">
                <a:latin typeface="Calibri" panose="020F0502020204030204" pitchFamily="34" charset="0"/>
                <a:ea typeface="Calibri" panose="020F0502020204030204" pitchFamily="34" charset="0"/>
                <a:cs typeface="Calibri" panose="020F0502020204030204" pitchFamily="34" charset="0"/>
              </a:rPr>
              <a:t>: coordination of footwork and static balances</a:t>
            </a:r>
            <a:endParaRPr lang="en-GB" sz="36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688743" y="489178"/>
            <a:ext cx="1060932"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P.E</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0170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73690" y="1957756"/>
            <a:ext cx="8408849" cy="2938625"/>
          </a:xfrm>
          <a:prstGeom prst="rect">
            <a:avLst/>
          </a:prstGeom>
          <a:noFill/>
        </p:spPr>
        <p:txBody>
          <a:bodyPr wrap="square">
            <a:spAutoFit/>
          </a:bodyPr>
          <a:lstStyle/>
          <a:p>
            <a:pPr>
              <a:lnSpc>
                <a:spcPct val="107000"/>
              </a:lnSpc>
              <a:spcAft>
                <a:spcPts val="800"/>
              </a:spcAft>
            </a:pPr>
            <a:r>
              <a:rPr lang="en-US" sz="3600" dirty="0">
                <a:latin typeface="Calibri" panose="020F0502020204030204" pitchFamily="34" charset="0"/>
                <a:ea typeface="Calibri" panose="020F0502020204030204" pitchFamily="34" charset="0"/>
                <a:cs typeface="Calibri" panose="020F0502020204030204" pitchFamily="34" charset="0"/>
              </a:rPr>
              <a:t>Monday afternoons with </a:t>
            </a:r>
            <a:r>
              <a:rPr lang="en-US" sz="3600" dirty="0" err="1">
                <a:latin typeface="Calibri" panose="020F0502020204030204" pitchFamily="34" charset="0"/>
                <a:ea typeface="Calibri" panose="020F0502020204030204" pitchFamily="34" charset="0"/>
                <a:cs typeface="Calibri" panose="020F0502020204030204" pitchFamily="34" charset="0"/>
              </a:rPr>
              <a:t>Mrs</a:t>
            </a:r>
            <a:r>
              <a:rPr lang="en-US" sz="3600" dirty="0">
                <a:latin typeface="Calibri" panose="020F0502020204030204" pitchFamily="34" charset="0"/>
                <a:ea typeface="Calibri" panose="020F0502020204030204" pitchFamily="34" charset="0"/>
                <a:cs typeface="Calibri" panose="020F0502020204030204" pitchFamily="34" charset="0"/>
              </a:rPr>
              <a:t> Edwards</a:t>
            </a:r>
          </a:p>
          <a:p>
            <a:pPr>
              <a:lnSpc>
                <a:spcPct val="107000"/>
              </a:lnSpc>
              <a:spcAft>
                <a:spcPts val="800"/>
              </a:spcAf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children need to have waterproofs (waterproof trousers and coat or an all-in-one) to put over top of their school uniform and wellies for every Forest School session. If the weather is cold, they will need hat, gloves and an extra jumper. If the weather is hot, they are still required to have their arms and legs covered so a long-sleeved T-Shirt to go with their school trousers and a sun hat. Wellies are always required!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6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844875" y="555439"/>
            <a:ext cx="4333239"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Forest School</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040697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86943" y="1207334"/>
            <a:ext cx="8408849" cy="4939237"/>
          </a:xfrm>
          <a:prstGeom prst="rect">
            <a:avLst/>
          </a:prstGeom>
          <a:noFill/>
        </p:spPr>
        <p:txBody>
          <a:bodyPr wrap="square">
            <a:spAutoFit/>
          </a:bodyPr>
          <a:lstStyle/>
          <a:p>
            <a:pPr marL="571500" indent="-571500">
              <a:lnSpc>
                <a:spcPct val="107000"/>
              </a:lnSpc>
              <a:spcAft>
                <a:spcPts val="800"/>
              </a:spcAft>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Book bag with reading book and reading record book everyday</a:t>
            </a:r>
          </a:p>
          <a:p>
            <a:pPr marL="571500" indent="-571500">
              <a:lnSpc>
                <a:spcPct val="107000"/>
              </a:lnSpc>
              <a:spcAft>
                <a:spcPts val="800"/>
              </a:spcAft>
              <a:buFont typeface="Arial" panose="020B0604020202020204" pitchFamily="34" charset="0"/>
              <a:buChar char="•"/>
            </a:pPr>
            <a:r>
              <a:rPr lang="en-GB" sz="2800" dirty="0">
                <a:effectLst/>
                <a:latin typeface="Calibri" panose="020F0502020204030204" pitchFamily="34" charset="0"/>
                <a:ea typeface="Calibri" panose="020F0502020204030204" pitchFamily="34" charset="0"/>
                <a:cs typeface="Calibri" panose="020F0502020204030204" pitchFamily="34" charset="0"/>
              </a:rPr>
              <a:t>Water bottle - named</a:t>
            </a:r>
          </a:p>
          <a:p>
            <a:pPr marL="571500" indent="-571500">
              <a:lnSpc>
                <a:spcPct val="107000"/>
              </a:lnSpc>
              <a:spcAft>
                <a:spcPts val="800"/>
              </a:spcAft>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Waterproof coat</a:t>
            </a:r>
          </a:p>
          <a:p>
            <a:pPr marL="571500" indent="-571500">
              <a:lnSpc>
                <a:spcPct val="107000"/>
              </a:lnSpc>
              <a:spcAft>
                <a:spcPts val="800"/>
              </a:spcAft>
              <a:buFont typeface="Arial" panose="020B0604020202020204" pitchFamily="34" charset="0"/>
              <a:buChar char="•"/>
            </a:pPr>
            <a:r>
              <a:rPr lang="en-GB" sz="2800" dirty="0">
                <a:effectLst/>
                <a:latin typeface="Calibri" panose="020F0502020204030204" pitchFamily="34" charset="0"/>
                <a:ea typeface="Calibri" panose="020F0502020204030204" pitchFamily="34" charset="0"/>
                <a:cs typeface="Calibri" panose="020F0502020204030204" pitchFamily="34" charset="0"/>
              </a:rPr>
              <a:t>Wellies/trainers for break times</a:t>
            </a:r>
          </a:p>
          <a:p>
            <a:pPr marL="571500" indent="-571500">
              <a:lnSpc>
                <a:spcPct val="107000"/>
              </a:lnSpc>
              <a:spcAft>
                <a:spcPts val="800"/>
              </a:spcAft>
              <a:buFont typeface="Arial" panose="020B0604020202020204" pitchFamily="34" charset="0"/>
              <a:buChar char="•"/>
            </a:pPr>
            <a:r>
              <a:rPr lang="en-GB" sz="2800" dirty="0">
                <a:effectLst/>
                <a:latin typeface="Calibri" panose="020F0502020204030204" pitchFamily="34" charset="0"/>
                <a:ea typeface="Calibri" panose="020F0502020204030204" pitchFamily="34" charset="0"/>
                <a:cs typeface="Calibri" panose="020F0502020204030204" pitchFamily="34" charset="0"/>
              </a:rPr>
              <a:t>Hat for the sunny days</a:t>
            </a:r>
          </a:p>
          <a:p>
            <a:pPr marL="571500" indent="-571500">
              <a:lnSpc>
                <a:spcPct val="107000"/>
              </a:lnSpc>
              <a:spcAft>
                <a:spcPts val="800"/>
              </a:spcAft>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PE kit and Forest School kit</a:t>
            </a:r>
            <a:endParaRPr lang="en-GB" sz="2800" dirty="0">
              <a:effectLst/>
              <a:latin typeface="Calibri" panose="020F0502020204030204" pitchFamily="34" charset="0"/>
              <a:ea typeface="Calibri" panose="020F0502020204030204" pitchFamily="34" charset="0"/>
              <a:cs typeface="Calibri" panose="020F0502020204030204" pitchFamily="34" charset="0"/>
            </a:endParaRPr>
          </a:p>
          <a:p>
            <a:pPr marL="571500" indent="-571500">
              <a:lnSpc>
                <a:spcPct val="107000"/>
              </a:lnSpc>
              <a:spcAft>
                <a:spcPts val="800"/>
              </a:spcAft>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Spare change of clothes to be left on pegs</a:t>
            </a:r>
            <a:endParaRPr lang="en-GB" sz="2800" dirty="0">
              <a:effectLst/>
              <a:latin typeface="Calibri" panose="020F0502020204030204" pitchFamily="34" charset="0"/>
              <a:ea typeface="Calibri" panose="020F0502020204030204" pitchFamily="34" charset="0"/>
              <a:cs typeface="Calibri" panose="020F0502020204030204" pitchFamily="34" charset="0"/>
            </a:endParaRPr>
          </a:p>
          <a:p>
            <a:pPr marL="571500" indent="-571500">
              <a:lnSpc>
                <a:spcPct val="107000"/>
              </a:lnSpc>
              <a:spcAft>
                <a:spcPts val="800"/>
              </a:spcAft>
              <a:buFont typeface="Arial" panose="020B0604020202020204" pitchFamily="34" charset="0"/>
              <a:buChar char="•"/>
            </a:pPr>
            <a:r>
              <a:rPr lang="en-GB" sz="2800" dirty="0">
                <a:effectLst/>
                <a:latin typeface="Calibri" panose="020F0502020204030204" pitchFamily="34" charset="0"/>
                <a:ea typeface="Calibri" panose="020F0502020204030204" pitchFamily="34" charset="0"/>
                <a:cs typeface="Calibri" panose="020F0502020204030204" pitchFamily="34" charset="0"/>
              </a:rPr>
              <a:t>Absolutely everything name</a:t>
            </a:r>
            <a:r>
              <a:rPr lang="en-GB" sz="2800" dirty="0">
                <a:latin typeface="Calibri" panose="020F0502020204030204" pitchFamily="34" charset="0"/>
                <a:ea typeface="Calibri" panose="020F0502020204030204" pitchFamily="34" charset="0"/>
                <a:cs typeface="Calibri" panose="020F0502020204030204" pitchFamily="34" charset="0"/>
              </a:rPr>
              <a:t>d!</a:t>
            </a:r>
            <a:endParaRPr lang="en-GB" sz="28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385477" y="194718"/>
            <a:ext cx="782297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Things to bring to school</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14110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788160" y="1480289"/>
            <a:ext cx="9071457" cy="5242461"/>
          </a:xfrm>
          <a:prstGeom prst="rect">
            <a:avLst/>
          </a:prstGeom>
          <a:noFill/>
        </p:spPr>
        <p:txBody>
          <a:bodyPr wrap="square">
            <a:spAutoFit/>
          </a:bodyPr>
          <a:lstStyle/>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Focus on ‘what we are learning’ not ‘what we are doing’.</a:t>
            </a:r>
          </a:p>
          <a:p>
            <a:pPr marL="571500" indent="-571500">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Learning objective </a:t>
            </a:r>
            <a:r>
              <a:rPr lang="en-GB" sz="2400" dirty="0">
                <a:latin typeface="Calibri" panose="020F0502020204030204" pitchFamily="34" charset="0"/>
                <a:ea typeface="Calibri" panose="020F0502020204030204" pitchFamily="34" charset="0"/>
                <a:cs typeface="Calibri" panose="020F0502020204030204" pitchFamily="34" charset="0"/>
              </a:rPr>
              <a:t>taken from National Curriculum (Locally agreed syllabus for R.E)</a:t>
            </a:r>
          </a:p>
          <a:p>
            <a:pPr marL="571500" indent="-571500">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3 I can statements</a:t>
            </a:r>
          </a:p>
          <a:p>
            <a:pPr marL="571500" indent="-571500">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Challenge </a:t>
            </a:r>
            <a:r>
              <a:rPr lang="en-GB" sz="2400" dirty="0">
                <a:latin typeface="Calibri" panose="020F0502020204030204" pitchFamily="34" charset="0"/>
                <a:ea typeface="Calibri" panose="020F0502020204030204" pitchFamily="34" charset="0"/>
                <a:cs typeface="Calibri" panose="020F0502020204030204" pitchFamily="34" charset="0"/>
              </a:rPr>
              <a:t>questions (Maths/English)</a:t>
            </a:r>
          </a:p>
          <a:p>
            <a:pPr marL="571500" indent="-571500">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Deepening our learning (R.E)</a:t>
            </a:r>
          </a:p>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New Understanding Christianity scheme for some RE units</a:t>
            </a:r>
            <a:endParaRPr lang="en-GB" sz="2400" dirty="0">
              <a:effectLst/>
              <a:latin typeface="Calibri" panose="020F0502020204030204" pitchFamily="34" charset="0"/>
              <a:ea typeface="Calibri" panose="020F0502020204030204" pitchFamily="34" charset="0"/>
              <a:cs typeface="Calibri" panose="020F0502020204030204" pitchFamily="34" charset="0"/>
            </a:endParaRPr>
          </a:p>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New focus on Mastery in Maths</a:t>
            </a:r>
          </a:p>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Daily RWI lesson to teach Phonics and Reading</a:t>
            </a:r>
            <a:endParaRPr lang="en-GB" sz="2400" dirty="0">
              <a:effectLst/>
              <a:latin typeface="Calibri" panose="020F0502020204030204" pitchFamily="34" charset="0"/>
              <a:ea typeface="Calibri" panose="020F0502020204030204" pitchFamily="34" charset="0"/>
              <a:cs typeface="Calibri" panose="020F0502020204030204" pitchFamily="34" charset="0"/>
            </a:endParaRPr>
          </a:p>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Some opportunities for learning in the outside area (fine motor skills; language and communication)</a:t>
            </a:r>
            <a:endParaRPr lang="en-GB"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267563" y="383740"/>
            <a:ext cx="835036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How we learn in Oak Class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50609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788160" y="2068764"/>
            <a:ext cx="9071457" cy="1465529"/>
          </a:xfrm>
          <a:prstGeom prst="rect">
            <a:avLst/>
          </a:prstGeom>
          <a:noFill/>
        </p:spPr>
        <p:txBody>
          <a:bodyPr wrap="square">
            <a:spAutoFit/>
          </a:bodyPr>
          <a:lstStyle/>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Smart school uniform</a:t>
            </a:r>
          </a:p>
          <a:p>
            <a:pPr marL="571500" indent="-5715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Best behaviour – following our school behaviour policy</a:t>
            </a:r>
          </a:p>
          <a:p>
            <a:pPr marL="571500" indent="-571500">
              <a:lnSpc>
                <a:spcPct val="107000"/>
              </a:lnSpc>
              <a:spcAft>
                <a:spcPts val="800"/>
              </a:spcAft>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Calibri" panose="020F0502020204030204" pitchFamily="34" charset="0"/>
              </a:rPr>
              <a:t>Home School Agreement</a:t>
            </a:r>
          </a:p>
        </p:txBody>
      </p:sp>
      <p:sp>
        <p:nvSpPr>
          <p:cNvPr id="4" name="Rectangle 3">
            <a:extLst>
              <a:ext uri="{FF2B5EF4-FFF2-40B4-BE49-F238E27FC236}">
                <a16:creationId xmlns:a16="http://schemas.microsoft.com/office/drawing/2014/main" id="{46D1122D-E0A0-45D4-B677-EF73F133A06F}"/>
              </a:ext>
            </a:extLst>
          </p:cNvPr>
          <p:cNvSpPr/>
          <p:nvPr/>
        </p:nvSpPr>
        <p:spPr>
          <a:xfrm>
            <a:off x="2368302" y="383740"/>
            <a:ext cx="4148893"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Expectations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449754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160551" y="483540"/>
            <a:ext cx="9545049" cy="769441"/>
          </a:xfrm>
          <a:prstGeom prst="rect">
            <a:avLst/>
          </a:prstGeom>
          <a:noFill/>
        </p:spPr>
        <p:txBody>
          <a:bodyPr wrap="none" lIns="91440" tIns="45720" rIns="91440" bIns="45720">
            <a:spAutoFit/>
          </a:bodyPr>
          <a:lstStyle/>
          <a:p>
            <a:pPr algn="ctr"/>
            <a:r>
              <a:rPr lang="en-US" sz="4400" dirty="0">
                <a:ln w="0"/>
                <a:effectLst>
                  <a:outerShdw blurRad="38100" dist="19050" dir="2700000" algn="tl" rotWithShape="0">
                    <a:schemeClr val="dk1">
                      <a:alpha val="40000"/>
                    </a:schemeClr>
                  </a:outerShdw>
                </a:effectLst>
              </a:rPr>
              <a:t>Expectations for writing in Y1 and Y2</a:t>
            </a:r>
            <a:endParaRPr lang="en-US" sz="4400" b="0" cap="none" spc="0" dirty="0">
              <a:ln w="0"/>
              <a:solidFill>
                <a:schemeClr val="tx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53F89443-0F57-43E6-9671-0238FBFB2D92}"/>
              </a:ext>
            </a:extLst>
          </p:cNvPr>
          <p:cNvPicPr>
            <a:picLocks noChangeAspect="1"/>
          </p:cNvPicPr>
          <p:nvPr/>
        </p:nvPicPr>
        <p:blipFill>
          <a:blip r:embed="rId3"/>
          <a:stretch>
            <a:fillRect/>
          </a:stretch>
        </p:blipFill>
        <p:spPr>
          <a:xfrm>
            <a:off x="334837" y="2381490"/>
            <a:ext cx="5323841" cy="3521059"/>
          </a:xfrm>
          <a:prstGeom prst="rect">
            <a:avLst/>
          </a:prstGeom>
        </p:spPr>
      </p:pic>
      <p:pic>
        <p:nvPicPr>
          <p:cNvPr id="7" name="Picture 6">
            <a:extLst>
              <a:ext uri="{FF2B5EF4-FFF2-40B4-BE49-F238E27FC236}">
                <a16:creationId xmlns:a16="http://schemas.microsoft.com/office/drawing/2014/main" id="{1C77665D-FE4C-4B98-996C-15C0CBD31CE7}"/>
              </a:ext>
            </a:extLst>
          </p:cNvPr>
          <p:cNvPicPr>
            <a:picLocks noChangeAspect="1"/>
          </p:cNvPicPr>
          <p:nvPr/>
        </p:nvPicPr>
        <p:blipFill>
          <a:blip r:embed="rId4"/>
          <a:stretch>
            <a:fillRect/>
          </a:stretch>
        </p:blipFill>
        <p:spPr>
          <a:xfrm>
            <a:off x="5933558" y="2894892"/>
            <a:ext cx="5693907" cy="3634409"/>
          </a:xfrm>
          <a:prstGeom prst="rect">
            <a:avLst/>
          </a:prstGeom>
        </p:spPr>
      </p:pic>
      <p:sp>
        <p:nvSpPr>
          <p:cNvPr id="8" name="TextBox 7">
            <a:extLst>
              <a:ext uri="{FF2B5EF4-FFF2-40B4-BE49-F238E27FC236}">
                <a16:creationId xmlns:a16="http://schemas.microsoft.com/office/drawing/2014/main" id="{7263FD45-433A-45D1-8FE8-F37134F8523C}"/>
              </a:ext>
            </a:extLst>
          </p:cNvPr>
          <p:cNvSpPr txBox="1"/>
          <p:nvPr/>
        </p:nvSpPr>
        <p:spPr>
          <a:xfrm>
            <a:off x="1444487" y="1338473"/>
            <a:ext cx="7434470" cy="1477328"/>
          </a:xfrm>
          <a:prstGeom prst="rect">
            <a:avLst/>
          </a:prstGeom>
          <a:noFill/>
        </p:spPr>
        <p:txBody>
          <a:bodyPr wrap="square" rtlCol="0">
            <a:spAutoFit/>
          </a:bodyPr>
          <a:lstStyle/>
          <a:p>
            <a:r>
              <a:rPr lang="en-GB" dirty="0"/>
              <a:t>See the documents on the Oak Class webpage</a:t>
            </a:r>
          </a:p>
          <a:p>
            <a:r>
              <a:rPr lang="en-GB" dirty="0"/>
              <a:t>Pink: composition</a:t>
            </a:r>
          </a:p>
          <a:p>
            <a:r>
              <a:rPr lang="en-GB" dirty="0"/>
              <a:t>Green: grammar and punctuation</a:t>
            </a:r>
          </a:p>
          <a:p>
            <a:r>
              <a:rPr lang="en-GB" dirty="0"/>
              <a:t>Blue: transcription</a:t>
            </a:r>
          </a:p>
          <a:p>
            <a:endParaRPr lang="en-GB" dirty="0"/>
          </a:p>
        </p:txBody>
      </p:sp>
    </p:spTree>
    <p:extLst>
      <p:ext uri="{BB962C8B-B14F-4D97-AF65-F5344CB8AC3E}">
        <p14:creationId xmlns:p14="http://schemas.microsoft.com/office/powerpoint/2010/main" val="3099218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EA5F7F-B222-4493-9DB5-BA1FA435E308}"/>
              </a:ext>
            </a:extLst>
          </p:cNvPr>
          <p:cNvSpPr txBox="1"/>
          <p:nvPr/>
        </p:nvSpPr>
        <p:spPr>
          <a:xfrm>
            <a:off x="955583" y="1369281"/>
            <a:ext cx="8408849" cy="4934684"/>
          </a:xfrm>
          <a:prstGeom prst="rect">
            <a:avLst/>
          </a:prstGeom>
          <a:noFill/>
        </p:spPr>
        <p:txBody>
          <a:bodyPr wrap="square">
            <a:spAutoFit/>
          </a:bodyPr>
          <a:lstStyle/>
          <a:p>
            <a:pPr>
              <a:lnSpc>
                <a:spcPct val="107000"/>
              </a:lnSpc>
              <a:spcAft>
                <a:spcPts val="800"/>
              </a:spcAft>
            </a:pPr>
            <a:r>
              <a:rPr lang="en-US" sz="2400" dirty="0">
                <a:effectLst/>
                <a:latin typeface="Calibri" panose="020F0502020204030204" pitchFamily="34" charset="0"/>
                <a:ea typeface="Calibri" panose="020F0502020204030204" pitchFamily="34" charset="0"/>
                <a:cs typeface="Calibri" panose="020F0502020204030204" pitchFamily="34" charset="0"/>
              </a:rPr>
              <a:t>Phonics Screening</a:t>
            </a:r>
          </a:p>
          <a:p>
            <a:pPr>
              <a:lnSpc>
                <a:spcPct val="107000"/>
              </a:lnSpc>
              <a:spcAft>
                <a:spcPts val="800"/>
              </a:spcAft>
            </a:pPr>
            <a:r>
              <a:rPr lang="en-US" sz="2400" dirty="0">
                <a:effectLst/>
                <a:latin typeface="Calibri" panose="020F0502020204030204" pitchFamily="34" charset="0"/>
                <a:ea typeface="Calibri" panose="020F0502020204030204" pitchFamily="34" charset="0"/>
                <a:cs typeface="Calibri" panose="020F0502020204030204" pitchFamily="34" charset="0"/>
              </a:rPr>
              <a:t>- 	Year 1 children in June 2023</a:t>
            </a:r>
          </a:p>
          <a:p>
            <a:pPr>
              <a:lnSpc>
                <a:spcPct val="107000"/>
              </a:lnSpc>
              <a:spcAft>
                <a:spcPts val="800"/>
              </a:spcAft>
            </a:pP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2400" dirty="0">
                <a:latin typeface="Calibri" panose="020F0502020204030204" pitchFamily="34" charset="0"/>
                <a:ea typeface="Calibri" panose="020F0502020204030204" pitchFamily="34" charset="0"/>
                <a:cs typeface="Calibri" panose="020F0502020204030204" pitchFamily="34" charset="0"/>
              </a:rPr>
              <a:t>Year 2 SATs in May 2023</a:t>
            </a:r>
          </a:p>
          <a:p>
            <a:pPr marL="342900" lvl="0" indent="-342900">
              <a:lnSpc>
                <a:spcPct val="107000"/>
              </a:lnSpc>
              <a:buFont typeface="Calibri" panose="020F0502020204030204" pitchFamily="34" charset="0"/>
              <a:buChar char="-"/>
            </a:pPr>
            <a:r>
              <a:rPr lang="en-US" sz="2400" dirty="0">
                <a:effectLst/>
                <a:latin typeface="Calibri" panose="020F0502020204030204" pitchFamily="34" charset="0"/>
                <a:ea typeface="Calibri" panose="020F0502020204030204" pitchFamily="34" charset="0"/>
                <a:cs typeface="Times New Roman" panose="02020603050405020304" pitchFamily="18" charset="0"/>
              </a:rPr>
              <a:t>2 reading papers </a:t>
            </a:r>
          </a:p>
          <a:p>
            <a:pPr marL="342900" lvl="0" indent="-342900">
              <a:lnSpc>
                <a:spcPct val="107000"/>
              </a:lnSpc>
              <a:buFont typeface="Calibri" panose="020F0502020204030204" pitchFamily="34" charset="0"/>
              <a:buChar char="-"/>
            </a:pPr>
            <a:r>
              <a:rPr lang="en-US" sz="2400" dirty="0">
                <a:effectLst/>
                <a:latin typeface="Calibri" panose="020F0502020204030204" pitchFamily="34" charset="0"/>
                <a:ea typeface="Calibri" panose="020F0502020204030204" pitchFamily="34" charset="0"/>
                <a:cs typeface="Times New Roman" panose="02020603050405020304" pitchFamily="18" charset="0"/>
              </a:rPr>
              <a:t>2 SPAG papers (1 spelling; 1 punctuation and grammar)</a:t>
            </a:r>
          </a:p>
          <a:p>
            <a:pPr marL="342900" lvl="0" indent="-342900">
              <a:lnSpc>
                <a:spcPct val="107000"/>
              </a:lnSpc>
              <a:buFont typeface="Calibri" panose="020F0502020204030204" pitchFamily="34" charset="0"/>
              <a:buChar char="-"/>
            </a:pPr>
            <a:r>
              <a:rPr lang="en-US" sz="2400" dirty="0">
                <a:effectLst/>
                <a:latin typeface="Calibri" panose="020F0502020204030204" pitchFamily="34" charset="0"/>
                <a:ea typeface="Calibri" panose="020F0502020204030204" pitchFamily="34" charset="0"/>
                <a:cs typeface="Times New Roman" panose="02020603050405020304" pitchFamily="18" charset="0"/>
              </a:rPr>
              <a:t>2 </a:t>
            </a:r>
            <a:r>
              <a:rPr lang="en-US" sz="2400" dirty="0" err="1">
                <a:effectLst/>
                <a:latin typeface="Calibri" panose="020F0502020204030204" pitchFamily="34" charset="0"/>
                <a:ea typeface="Calibri" panose="020F0502020204030204" pitchFamily="34" charset="0"/>
                <a:cs typeface="Times New Roman" panose="02020603050405020304" pitchFamily="18" charset="0"/>
              </a:rPr>
              <a:t>Maths</a:t>
            </a:r>
            <a:r>
              <a:rPr lang="en-US" sz="2400" dirty="0">
                <a:effectLst/>
                <a:latin typeface="Calibri" panose="020F0502020204030204" pitchFamily="34" charset="0"/>
                <a:ea typeface="Calibri" panose="020F0502020204030204" pitchFamily="34" charset="0"/>
                <a:cs typeface="Times New Roman" panose="02020603050405020304" pitchFamily="18" charset="0"/>
              </a:rPr>
              <a:t> papers (arithmetic and reasoning)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400" dirty="0">
                <a:effectLst/>
                <a:latin typeface="Calibri" panose="020F0502020204030204" pitchFamily="34" charset="0"/>
                <a:ea typeface="Calibri" panose="020F0502020204030204" pitchFamily="34" charset="0"/>
                <a:cs typeface="Times New Roman" panose="02020603050405020304" pitchFamily="18" charset="0"/>
              </a:rPr>
              <a:t>Writing is a teacher assessed judgment</a:t>
            </a:r>
          </a:p>
          <a:p>
            <a:pPr marL="342900" lvl="0" indent="-342900">
              <a:lnSpc>
                <a:spcPct val="107000"/>
              </a:lnSpc>
              <a:buFont typeface="Calibri" panose="020F0502020204030204" pitchFamily="34" charset="0"/>
              <a:buChar char="-"/>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US" sz="2400" dirty="0">
                <a:effectLst/>
                <a:latin typeface="Calibri" panose="020F0502020204030204" pitchFamily="34" charset="0"/>
                <a:ea typeface="Calibri" panose="020F0502020204030204" pitchFamily="34" charset="0"/>
                <a:cs typeface="Times New Roman" panose="02020603050405020304" pitchFamily="18" charset="0"/>
              </a:rPr>
              <a:t>Nothing to worry about!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46D1122D-E0A0-45D4-B677-EF73F133A06F}"/>
              </a:ext>
            </a:extLst>
          </p:cNvPr>
          <p:cNvSpPr/>
          <p:nvPr/>
        </p:nvSpPr>
        <p:spPr>
          <a:xfrm>
            <a:off x="106381" y="269926"/>
            <a:ext cx="7031348"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Statutory Assessments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454523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613479" y="417280"/>
            <a:ext cx="6942927" cy="769441"/>
          </a:xfrm>
          <a:prstGeom prst="rect">
            <a:avLst/>
          </a:prstGeom>
          <a:noFill/>
        </p:spPr>
        <p:txBody>
          <a:bodyPr wrap="none" lIns="91440" tIns="45720" rIns="91440" bIns="45720">
            <a:spAutoFit/>
          </a:bodyPr>
          <a:lstStyle/>
          <a:p>
            <a:pPr algn="ctr"/>
            <a:r>
              <a:rPr lang="en-US" sz="4400" dirty="0">
                <a:ln w="0"/>
                <a:effectLst>
                  <a:outerShdw blurRad="38100" dist="19050" dir="2700000" algn="tl" rotWithShape="0">
                    <a:schemeClr val="dk1">
                      <a:alpha val="40000"/>
                    </a:schemeClr>
                  </a:outerShdw>
                </a:effectLst>
              </a:rPr>
              <a:t>Things to </a:t>
            </a:r>
            <a:r>
              <a:rPr lang="en-US" sz="4400" dirty="0" err="1">
                <a:ln w="0"/>
                <a:effectLst>
                  <a:outerShdw blurRad="38100" dist="19050" dir="2700000" algn="tl" rotWithShape="0">
                    <a:schemeClr val="dk1">
                      <a:alpha val="40000"/>
                    </a:schemeClr>
                  </a:outerShdw>
                </a:effectLst>
              </a:rPr>
              <a:t>practise</a:t>
            </a:r>
            <a:r>
              <a:rPr lang="en-US" sz="4400" dirty="0">
                <a:ln w="0"/>
                <a:effectLst>
                  <a:outerShdw blurRad="38100" dist="19050" dir="2700000" algn="tl" rotWithShape="0">
                    <a:schemeClr val="dk1">
                      <a:alpha val="40000"/>
                    </a:schemeClr>
                  </a:outerShdw>
                </a:effectLst>
              </a:rPr>
              <a:t> at home</a:t>
            </a:r>
            <a:endParaRPr lang="en-US" sz="4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7263FD45-433A-45D1-8FE8-F37134F8523C}"/>
              </a:ext>
            </a:extLst>
          </p:cNvPr>
          <p:cNvSpPr txBox="1"/>
          <p:nvPr/>
        </p:nvSpPr>
        <p:spPr>
          <a:xfrm>
            <a:off x="1139687" y="1417986"/>
            <a:ext cx="7434470" cy="5143139"/>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Times tables (x2, x5, x10) </a:t>
            </a: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Spelling common exception words  (see the list on the Oak Class webpage)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Y1 - fine motor skills – cutting out, sticking, threading beads onto string, using tweezers to pick things up, play finger football with cotton wool balls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Year 2 – cursive handwriting, starting on the line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Year 2 – encourage them to get into the habit of spotting and correcting their own mistakes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78565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634547" y="417280"/>
            <a:ext cx="6900800" cy="769441"/>
          </a:xfrm>
          <a:prstGeom prst="rect">
            <a:avLst/>
          </a:prstGeom>
          <a:noFill/>
        </p:spPr>
        <p:txBody>
          <a:bodyPr wrap="none" lIns="91440" tIns="45720" rIns="91440" bIns="45720">
            <a:spAutoFit/>
          </a:bodyPr>
          <a:lstStyle/>
          <a:p>
            <a:pPr algn="ctr"/>
            <a:r>
              <a:rPr lang="en-US" sz="4400" dirty="0">
                <a:ln w="0"/>
                <a:effectLst>
                  <a:outerShdw blurRad="38100" dist="19050" dir="2700000" algn="tl" rotWithShape="0">
                    <a:schemeClr val="dk1">
                      <a:alpha val="40000"/>
                    </a:schemeClr>
                  </a:outerShdw>
                </a:effectLst>
              </a:rPr>
              <a:t>Reading, reading, reading!</a:t>
            </a:r>
            <a:endParaRPr lang="en-US" sz="4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7263FD45-433A-45D1-8FE8-F37134F8523C}"/>
              </a:ext>
            </a:extLst>
          </p:cNvPr>
          <p:cNvSpPr txBox="1"/>
          <p:nvPr/>
        </p:nvSpPr>
        <p:spPr>
          <a:xfrm>
            <a:off x="1139686" y="1417986"/>
            <a:ext cx="8786191" cy="4682116"/>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US" sz="2800" b="1" i="1" dirty="0">
                <a:effectLst/>
                <a:latin typeface="Calibri" panose="020F0502020204030204" pitchFamily="34" charset="0"/>
                <a:ea typeface="Calibri" panose="020F0502020204030204" pitchFamily="34" charset="0"/>
                <a:cs typeface="Times New Roman" panose="02020603050405020304" pitchFamily="18" charset="0"/>
              </a:rPr>
              <a:t>As often as possible</a:t>
            </a:r>
            <a:r>
              <a:rPr lang="en-US" sz="2800" dirty="0">
                <a:effectLst/>
                <a:latin typeface="Calibri" panose="020F0502020204030204" pitchFamily="34" charset="0"/>
                <a:ea typeface="Calibri" panose="020F0502020204030204" pitchFamily="34" charset="0"/>
                <a:cs typeface="Times New Roman" panose="02020603050405020304" pitchFamily="18" charset="0"/>
              </a:rPr>
              <a:t> but at least 3 times a week.</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Record pages read in the reading record book.</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Use the bookmarks for questioning prompts.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Books that come home will match your child’s phonic ability and will be linked to their RWI lessons.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Opportunities for the children to hear stories being read expands their vocabulary.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US" sz="2800" dirty="0">
                <a:effectLst/>
                <a:latin typeface="Calibri" panose="020F0502020204030204" pitchFamily="34" charset="0"/>
                <a:ea typeface="Calibri" panose="020F0502020204030204" pitchFamily="34" charset="0"/>
                <a:cs typeface="Times New Roman" panose="02020603050405020304" pitchFamily="18" charset="0"/>
              </a:rPr>
              <a:t>When children need a new reading book, they need to put their book bag in the big plastic box in the cloakroom.</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3666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1036802" y="616063"/>
            <a:ext cx="4585551" cy="769441"/>
          </a:xfrm>
          <a:prstGeom prst="rect">
            <a:avLst/>
          </a:prstGeom>
          <a:noFill/>
        </p:spPr>
        <p:txBody>
          <a:bodyPr wrap="none" lIns="91440" tIns="45720" rIns="91440" bIns="45720">
            <a:spAutoFit/>
          </a:bodyPr>
          <a:lstStyle/>
          <a:p>
            <a:pPr algn="ctr"/>
            <a:r>
              <a:rPr lang="en-US" sz="4400" dirty="0">
                <a:ln w="0"/>
                <a:effectLst>
                  <a:outerShdw blurRad="38100" dist="19050" dir="2700000" algn="tl" rotWithShape="0">
                    <a:schemeClr val="dk1">
                      <a:alpha val="40000"/>
                    </a:schemeClr>
                  </a:outerShdw>
                </a:effectLst>
              </a:rPr>
              <a:t>Parents’ Evenings</a:t>
            </a:r>
            <a:endParaRPr lang="en-US" sz="4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7263FD45-433A-45D1-8FE8-F37134F8523C}"/>
              </a:ext>
            </a:extLst>
          </p:cNvPr>
          <p:cNvSpPr txBox="1"/>
          <p:nvPr/>
        </p:nvSpPr>
        <p:spPr>
          <a:xfrm>
            <a:off x="1036802" y="1881812"/>
            <a:ext cx="8786191" cy="1454950"/>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GB" sz="2800" dirty="0">
                <a:effectLst/>
                <a:latin typeface="Calibri" panose="020F0502020204030204" pitchFamily="34" charset="0"/>
                <a:ea typeface="Calibri" panose="020F0502020204030204" pitchFamily="34" charset="0"/>
                <a:cs typeface="Times New Roman" panose="02020603050405020304" pitchFamily="18" charset="0"/>
              </a:rPr>
              <a:t>Wednesday 19</a:t>
            </a:r>
            <a:r>
              <a:rPr lang="en-GB" sz="28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800" dirty="0">
                <a:effectLst/>
                <a:latin typeface="Calibri" panose="020F0502020204030204" pitchFamily="34" charset="0"/>
                <a:ea typeface="Calibri" panose="020F0502020204030204" pitchFamily="34" charset="0"/>
                <a:cs typeface="Times New Roman" panose="02020603050405020304" pitchFamily="18" charset="0"/>
              </a:rPr>
              <a:t> and Thursday 20</a:t>
            </a:r>
            <a:r>
              <a:rPr lang="en-GB" sz="28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2800" dirty="0">
                <a:effectLst/>
                <a:latin typeface="Calibri" panose="020F0502020204030204" pitchFamily="34" charset="0"/>
                <a:ea typeface="Calibri" panose="020F0502020204030204" pitchFamily="34" charset="0"/>
                <a:cs typeface="Times New Roman" panose="02020603050405020304" pitchFamily="18" charset="0"/>
              </a:rPr>
              <a:t> October 2022</a:t>
            </a:r>
          </a:p>
          <a:p>
            <a:pPr marL="342900" lvl="0" indent="-342900">
              <a:lnSpc>
                <a:spcPct val="107000"/>
              </a:lnSpc>
              <a:buFont typeface="Calibri" panose="020F050202020403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Wednesday 19</a:t>
            </a:r>
            <a:r>
              <a:rPr lang="en-GB" sz="2800" baseline="30000" dirty="0">
                <a:latin typeface="Calibri" panose="020F0502020204030204" pitchFamily="34" charset="0"/>
                <a:ea typeface="Calibri" panose="020F0502020204030204" pitchFamily="34" charset="0"/>
                <a:cs typeface="Times New Roman" panose="02020603050405020304" pitchFamily="18" charset="0"/>
              </a:rPr>
              <a:t>th</a:t>
            </a:r>
            <a:r>
              <a:rPr lang="en-GB" sz="2800" dirty="0">
                <a:latin typeface="Calibri" panose="020F0502020204030204" pitchFamily="34" charset="0"/>
                <a:ea typeface="Calibri" panose="020F0502020204030204" pitchFamily="34" charset="0"/>
                <a:cs typeface="Times New Roman" panose="02020603050405020304" pitchFamily="18" charset="0"/>
              </a:rPr>
              <a:t> April and Thursday 29</a:t>
            </a:r>
            <a:r>
              <a:rPr lang="en-GB" sz="2800" baseline="30000" dirty="0">
                <a:latin typeface="Calibri" panose="020F0502020204030204" pitchFamily="34" charset="0"/>
                <a:ea typeface="Calibri" panose="020F0502020204030204" pitchFamily="34" charset="0"/>
                <a:cs typeface="Times New Roman" panose="02020603050405020304" pitchFamily="18" charset="0"/>
              </a:rPr>
              <a:t>th</a:t>
            </a:r>
            <a:r>
              <a:rPr lang="en-GB" sz="2800" dirty="0">
                <a:latin typeface="Calibri" panose="020F0502020204030204" pitchFamily="34" charset="0"/>
                <a:ea typeface="Calibri" panose="020F0502020204030204" pitchFamily="34" charset="0"/>
                <a:cs typeface="Times New Roman" panose="02020603050405020304" pitchFamily="18" charset="0"/>
              </a:rPr>
              <a:t> April 2023</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AD37CFBA-3C16-48A0-8556-47AE2280BE43}"/>
              </a:ext>
            </a:extLst>
          </p:cNvPr>
          <p:cNvSpPr/>
          <p:nvPr/>
        </p:nvSpPr>
        <p:spPr>
          <a:xfrm>
            <a:off x="1036802" y="3434994"/>
            <a:ext cx="2165979" cy="769441"/>
          </a:xfrm>
          <a:prstGeom prst="rect">
            <a:avLst/>
          </a:prstGeom>
          <a:noFill/>
        </p:spPr>
        <p:txBody>
          <a:bodyPr wrap="non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Nativity</a:t>
            </a:r>
          </a:p>
        </p:txBody>
      </p:sp>
      <p:sp>
        <p:nvSpPr>
          <p:cNvPr id="6" name="TextBox 5">
            <a:extLst>
              <a:ext uri="{FF2B5EF4-FFF2-40B4-BE49-F238E27FC236}">
                <a16:creationId xmlns:a16="http://schemas.microsoft.com/office/drawing/2014/main" id="{9B22DA57-8EC0-4676-A6EB-F34EB052B3B8}"/>
              </a:ext>
            </a:extLst>
          </p:cNvPr>
          <p:cNvSpPr txBox="1"/>
          <p:nvPr/>
        </p:nvSpPr>
        <p:spPr>
          <a:xfrm>
            <a:off x="1036801" y="4658142"/>
            <a:ext cx="8786191" cy="1454950"/>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GB" sz="2800" dirty="0">
                <a:effectLst/>
                <a:latin typeface="Calibri" panose="020F0502020204030204" pitchFamily="34" charset="0"/>
                <a:ea typeface="Calibri" panose="020F0502020204030204" pitchFamily="34" charset="0"/>
                <a:cs typeface="Times New Roman" panose="02020603050405020304" pitchFamily="18" charset="0"/>
              </a:rPr>
              <a:t>Wednesday 14th December 1:30pm</a:t>
            </a:r>
          </a:p>
          <a:p>
            <a:pPr marL="342900" lvl="0" indent="-342900">
              <a:lnSpc>
                <a:spcPct val="107000"/>
              </a:lnSpc>
              <a:buFont typeface="Calibri" panose="020F050202020403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Thursday 15th December 6:00pm</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2397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532552" y="367116"/>
            <a:ext cx="5022272" cy="769441"/>
          </a:xfrm>
          <a:prstGeom prst="rect">
            <a:avLst/>
          </a:prstGeom>
          <a:noFill/>
        </p:spPr>
        <p:txBody>
          <a:bodyPr wrap="non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Oak Class Webpage</a:t>
            </a:r>
          </a:p>
        </p:txBody>
      </p:sp>
      <p:sp>
        <p:nvSpPr>
          <p:cNvPr id="8" name="TextBox 7">
            <a:extLst>
              <a:ext uri="{FF2B5EF4-FFF2-40B4-BE49-F238E27FC236}">
                <a16:creationId xmlns:a16="http://schemas.microsoft.com/office/drawing/2014/main" id="{7263FD45-433A-45D1-8FE8-F37134F8523C}"/>
              </a:ext>
            </a:extLst>
          </p:cNvPr>
          <p:cNvSpPr txBox="1"/>
          <p:nvPr/>
        </p:nvSpPr>
        <p:spPr>
          <a:xfrm>
            <a:off x="532552" y="1497499"/>
            <a:ext cx="8786191" cy="532903"/>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GB" sz="2800" dirty="0">
                <a:effectLst/>
                <a:latin typeface="Calibri" panose="020F0502020204030204" pitchFamily="34" charset="0"/>
                <a:ea typeface="Calibri" panose="020F0502020204030204" pitchFamily="34" charset="0"/>
                <a:cs typeface="Times New Roman" panose="02020603050405020304" pitchFamily="18" charset="0"/>
              </a:rPr>
              <a:t>Website links which you might find useful</a:t>
            </a:r>
          </a:p>
        </p:txBody>
      </p:sp>
      <p:pic>
        <p:nvPicPr>
          <p:cNvPr id="3" name="Picture 2">
            <a:extLst>
              <a:ext uri="{FF2B5EF4-FFF2-40B4-BE49-F238E27FC236}">
                <a16:creationId xmlns:a16="http://schemas.microsoft.com/office/drawing/2014/main" id="{F7706925-110E-4CCF-978B-38FE472B0AA0}"/>
              </a:ext>
            </a:extLst>
          </p:cNvPr>
          <p:cNvPicPr>
            <a:picLocks noChangeAspect="1"/>
          </p:cNvPicPr>
          <p:nvPr/>
        </p:nvPicPr>
        <p:blipFill>
          <a:blip r:embed="rId2"/>
          <a:stretch>
            <a:fillRect/>
          </a:stretch>
        </p:blipFill>
        <p:spPr>
          <a:xfrm>
            <a:off x="1929572" y="2656138"/>
            <a:ext cx="7038975" cy="1885950"/>
          </a:xfrm>
          <a:prstGeom prst="rect">
            <a:avLst/>
          </a:prstGeom>
        </p:spPr>
      </p:pic>
      <p:sp>
        <p:nvSpPr>
          <p:cNvPr id="7" name="TextBox 6">
            <a:extLst>
              <a:ext uri="{FF2B5EF4-FFF2-40B4-BE49-F238E27FC236}">
                <a16:creationId xmlns:a16="http://schemas.microsoft.com/office/drawing/2014/main" id="{1CAE70AB-136E-4EE2-9818-AC07DE9B5744}"/>
              </a:ext>
            </a:extLst>
          </p:cNvPr>
          <p:cNvSpPr txBox="1"/>
          <p:nvPr/>
        </p:nvSpPr>
        <p:spPr>
          <a:xfrm>
            <a:off x="4134679" y="5167824"/>
            <a:ext cx="4731026" cy="461665"/>
          </a:xfrm>
          <a:prstGeom prst="rect">
            <a:avLst/>
          </a:prstGeom>
          <a:noFill/>
        </p:spPr>
        <p:txBody>
          <a:bodyPr wrap="square" rtlCol="0">
            <a:spAutoFit/>
          </a:bodyPr>
          <a:lstStyle/>
          <a:p>
            <a:r>
              <a:rPr lang="en-GB" sz="2400" dirty="0"/>
              <a:t>Keep an eye on the class page.</a:t>
            </a:r>
          </a:p>
        </p:txBody>
      </p:sp>
      <p:sp>
        <p:nvSpPr>
          <p:cNvPr id="5" name="TextBox 4">
            <a:extLst>
              <a:ext uri="{FF2B5EF4-FFF2-40B4-BE49-F238E27FC236}">
                <a16:creationId xmlns:a16="http://schemas.microsoft.com/office/drawing/2014/main" id="{66320F6A-66B9-2C17-EC95-71C7110A8CA6}"/>
              </a:ext>
            </a:extLst>
          </p:cNvPr>
          <p:cNvSpPr txBox="1"/>
          <p:nvPr/>
        </p:nvSpPr>
        <p:spPr>
          <a:xfrm>
            <a:off x="532552" y="5095396"/>
            <a:ext cx="3033105" cy="923330"/>
          </a:xfrm>
          <a:prstGeom prst="rect">
            <a:avLst/>
          </a:prstGeom>
          <a:noFill/>
        </p:spPr>
        <p:txBody>
          <a:bodyPr wrap="square">
            <a:spAutoFit/>
          </a:bodyPr>
          <a:lstStyle/>
          <a:p>
            <a:r>
              <a:rPr lang="en-GB" dirty="0">
                <a:hlinkClick r:id="rId3"/>
              </a:rPr>
              <a:t>https://www.st-petersoxon.co.uk/oak-class-years-1-2-2/</a:t>
            </a:r>
            <a:endParaRPr lang="en-GB" dirty="0"/>
          </a:p>
        </p:txBody>
      </p:sp>
    </p:spTree>
    <p:extLst>
      <p:ext uri="{BB962C8B-B14F-4D97-AF65-F5344CB8AC3E}">
        <p14:creationId xmlns:p14="http://schemas.microsoft.com/office/powerpoint/2010/main" val="353956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D1122D-E0A0-45D4-B677-EF73F133A06F}"/>
              </a:ext>
            </a:extLst>
          </p:cNvPr>
          <p:cNvSpPr/>
          <p:nvPr/>
        </p:nvSpPr>
        <p:spPr>
          <a:xfrm>
            <a:off x="1089809" y="1162246"/>
            <a:ext cx="6955750" cy="769441"/>
          </a:xfrm>
          <a:prstGeom prst="rect">
            <a:avLst/>
          </a:prstGeom>
          <a:noFill/>
        </p:spPr>
        <p:txBody>
          <a:bodyPr wrap="none" lIns="91440" tIns="45720" rIns="91440" bIns="45720">
            <a:spAutoFit/>
          </a:bodyPr>
          <a:lstStyle/>
          <a:p>
            <a:pPr algn="ctr"/>
            <a:r>
              <a:rPr lang="en-US" sz="4400" dirty="0">
                <a:ln w="0"/>
                <a:effectLst>
                  <a:outerShdw blurRad="38100" dist="19050" dir="2700000" algn="tl" rotWithShape="0">
                    <a:schemeClr val="dk1">
                      <a:alpha val="40000"/>
                    </a:schemeClr>
                  </a:outerShdw>
                </a:effectLst>
              </a:rPr>
              <a:t>Any questions or concerns?</a:t>
            </a:r>
            <a:endParaRPr lang="en-US" sz="4400" b="0" cap="none" spc="0" dirty="0">
              <a:ln w="0"/>
              <a:solidFill>
                <a:schemeClr val="tx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7263FD45-433A-45D1-8FE8-F37134F8523C}"/>
              </a:ext>
            </a:extLst>
          </p:cNvPr>
          <p:cNvSpPr txBox="1"/>
          <p:nvPr/>
        </p:nvSpPr>
        <p:spPr>
          <a:xfrm>
            <a:off x="2017463" y="2623934"/>
            <a:ext cx="8786191" cy="993926"/>
          </a:xfrm>
          <a:prstGeom prst="rect">
            <a:avLst/>
          </a:prstGeom>
          <a:noFill/>
        </p:spPr>
        <p:txBody>
          <a:bodyPr wrap="square" rtlCol="0">
            <a:spAutoFit/>
          </a:bodyPr>
          <a:lstStyle/>
          <a:p>
            <a:pPr marL="342900" lvl="0" indent="-342900">
              <a:lnSpc>
                <a:spcPct val="107000"/>
              </a:lnSpc>
              <a:buFont typeface="Calibri" panose="020F0502020204030204" pitchFamily="34" charset="0"/>
              <a:buChar char="-"/>
            </a:pPr>
            <a:r>
              <a:rPr lang="en-GB" sz="2800" dirty="0">
                <a:effectLst/>
                <a:latin typeface="Calibri" panose="020F0502020204030204" pitchFamily="34" charset="0"/>
                <a:ea typeface="Calibri" panose="020F0502020204030204" pitchFamily="34" charset="0"/>
                <a:cs typeface="Times New Roman" panose="02020603050405020304" pitchFamily="18" charset="0"/>
              </a:rPr>
              <a:t>Please just ask.</a:t>
            </a:r>
          </a:p>
          <a:p>
            <a:pPr marL="342900" lvl="0" indent="-342900">
              <a:lnSpc>
                <a:spcPct val="107000"/>
              </a:lnSpc>
              <a:buFont typeface="Calibri" panose="020F0502020204030204" pitchFamily="34" charset="0"/>
              <a:buChar char="-"/>
            </a:pPr>
            <a:r>
              <a:rPr lang="en-GB" sz="2800" dirty="0">
                <a:latin typeface="Calibri" panose="020F0502020204030204" pitchFamily="34" charset="0"/>
                <a:ea typeface="Calibri" panose="020F0502020204030204" pitchFamily="34" charset="0"/>
                <a:cs typeface="Times New Roman" panose="02020603050405020304" pitchFamily="18" charset="0"/>
              </a:rPr>
              <a:t>We’re always happy to chat!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971946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321</TotalTime>
  <Words>766</Words>
  <Application>Microsoft Office PowerPoint</Application>
  <PresentationFormat>Widescreen</PresentationFormat>
  <Paragraphs>113</Paragraphs>
  <Slides>18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Trebuchet MS</vt:lpstr>
      <vt:lpstr>Wingdings 3</vt:lpstr>
      <vt:lpstr>Facet</vt:lpstr>
      <vt:lpstr>Oak Class Curriculum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Oak Class Curriculum Meeting</dc:title>
  <dc:creator>9313651 Jenny Carter</dc:creator>
  <cp:lastModifiedBy>9313651 Jenny Carter</cp:lastModifiedBy>
  <cp:revision>17</cp:revision>
  <dcterms:created xsi:type="dcterms:W3CDTF">2021-09-21T16:53:36Z</dcterms:created>
  <dcterms:modified xsi:type="dcterms:W3CDTF">2022-09-09T15:46:29Z</dcterms:modified>
</cp:coreProperties>
</file>