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2" r:id="rId5"/>
    <p:sldId id="259" r:id="rId6"/>
    <p:sldId id="261" r:id="rId7"/>
    <p:sldId id="266" r:id="rId8"/>
    <p:sldId id="270" r:id="rId9"/>
    <p:sldId id="269" r:id="rId10"/>
    <p:sldId id="263" r:id="rId11"/>
    <p:sldId id="267" r:id="rId12"/>
    <p:sldId id="268" r:id="rId13"/>
    <p:sldId id="26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2638E5-2D21-422E-87E8-90657E472691}"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49960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2638E5-2D21-422E-87E8-90657E472691}"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236352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638E5-2D21-422E-87E8-90657E472691}"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3228721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2638E5-2D21-422E-87E8-90657E472691}"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889638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2638E5-2D21-422E-87E8-90657E472691}" type="datetimeFigureOut">
              <a:rPr lang="en-GB" smtClean="0"/>
              <a:t>18/09/2019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2360916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2638E5-2D21-422E-87E8-90657E472691}" type="datetimeFigureOut">
              <a:rPr lang="en-GB" smtClean="0"/>
              <a:t>18/09/2019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2044778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2638E5-2D21-422E-87E8-90657E472691}" type="datetimeFigureOut">
              <a:rPr lang="en-GB" smtClean="0"/>
              <a:t>18/09/2019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2342017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638E5-2D21-422E-87E8-90657E472691}"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127496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638E5-2D21-422E-87E8-90657E472691}" type="datetimeFigureOut">
              <a:rPr lang="en-GB" smtClean="0"/>
              <a:t>18/09/2019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137465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2638E5-2D21-422E-87E8-90657E472691}"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3637194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2638E5-2D21-422E-87E8-90657E472691}" type="datetimeFigureOut">
              <a:rPr lang="en-GB" smtClean="0"/>
              <a:t>18/09/2019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0596-BAA1-4585-8DC4-25AEBFDB387A}" type="slidenum">
              <a:rPr lang="en-GB" smtClean="0"/>
              <a:t>‹#›</a:t>
            </a:fld>
            <a:endParaRPr lang="en-GB"/>
          </a:p>
        </p:txBody>
      </p:sp>
    </p:spTree>
    <p:extLst>
      <p:ext uri="{BB962C8B-B14F-4D97-AF65-F5344CB8AC3E}">
        <p14:creationId xmlns:p14="http://schemas.microsoft.com/office/powerpoint/2010/main" val="1220043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2638E5-2D21-422E-87E8-90657E472691}" type="datetimeFigureOut">
              <a:rPr lang="en-GB" smtClean="0"/>
              <a:t>18/09/2019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B40596-BAA1-4585-8DC4-25AEBFDB387A}" type="slidenum">
              <a:rPr lang="en-GB" smtClean="0"/>
              <a:t>‹#›</a:t>
            </a:fld>
            <a:endParaRPr lang="en-GB"/>
          </a:p>
        </p:txBody>
      </p:sp>
    </p:spTree>
    <p:extLst>
      <p:ext uri="{BB962C8B-B14F-4D97-AF65-F5344CB8AC3E}">
        <p14:creationId xmlns:p14="http://schemas.microsoft.com/office/powerpoint/2010/main" val="3173120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t-petersoxon.co.uk/oak-class-years-1-2/"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556792"/>
            <a:ext cx="8229600" cy="3024336"/>
          </a:xfrm>
        </p:spPr>
        <p:txBody>
          <a:bodyPr>
            <a:noAutofit/>
          </a:bodyPr>
          <a:lstStyle/>
          <a:p>
            <a:r>
              <a:rPr lang="en-GB" sz="8800" b="1" dirty="0">
                <a:latin typeface="Footlight MT Light" panose="0204060206030A020304" pitchFamily="18" charset="0"/>
              </a:rPr>
              <a:t>Welcome to Oak Class Parents Afternoon</a:t>
            </a:r>
          </a:p>
        </p:txBody>
      </p:sp>
      <p:pic>
        <p:nvPicPr>
          <p:cNvPr id="2050" name="Picture 2" descr="Image result for oak leaves">
            <a:extLst>
              <a:ext uri="{FF2B5EF4-FFF2-40B4-BE49-F238E27FC236}">
                <a16:creationId xmlns:a16="http://schemas.microsoft.com/office/drawing/2014/main" id="{226CDC84-4E5E-4604-8DCA-56EE6E8407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43" t="1400" r="-12169" b="10800"/>
          <a:stretch/>
        </p:blipFill>
        <p:spPr bwMode="auto">
          <a:xfrm>
            <a:off x="179512" y="4869160"/>
            <a:ext cx="2800878" cy="17655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oak leaves">
            <a:extLst>
              <a:ext uri="{FF2B5EF4-FFF2-40B4-BE49-F238E27FC236}">
                <a16:creationId xmlns:a16="http://schemas.microsoft.com/office/drawing/2014/main" id="{AC43B7F3-7163-4F18-8984-0CEF26AD050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43" t="1400" r="-12169" b="10800"/>
          <a:stretch/>
        </p:blipFill>
        <p:spPr bwMode="auto">
          <a:xfrm>
            <a:off x="6343122" y="4969221"/>
            <a:ext cx="2800878" cy="1765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618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b="1" u="sng" dirty="0"/>
              <a:t>Weekly Timetable Details</a:t>
            </a:r>
          </a:p>
        </p:txBody>
      </p:sp>
      <p:sp>
        <p:nvSpPr>
          <p:cNvPr id="3" name="Content Placeholder 2"/>
          <p:cNvSpPr>
            <a:spLocks noGrp="1"/>
          </p:cNvSpPr>
          <p:nvPr>
            <p:ph idx="1"/>
          </p:nvPr>
        </p:nvSpPr>
        <p:spPr>
          <a:xfrm>
            <a:off x="457200" y="1052736"/>
            <a:ext cx="8229600" cy="4857403"/>
          </a:xfrm>
        </p:spPr>
        <p:txBody>
          <a:bodyPr>
            <a:noAutofit/>
          </a:bodyPr>
          <a:lstStyle/>
          <a:p>
            <a:r>
              <a:rPr lang="en-GB" sz="2200" dirty="0"/>
              <a:t>Mrs Bradley Monday – Wednesday; Mrs Carter Thursday &amp; Friday</a:t>
            </a:r>
          </a:p>
          <a:p>
            <a:endParaRPr lang="en-GB" sz="2200" dirty="0"/>
          </a:p>
          <a:p>
            <a:r>
              <a:rPr lang="en-GB" sz="2200" dirty="0"/>
              <a:t>Spellings are tested on: Mondays (Y1) &amp; Thursdays (Y2)</a:t>
            </a:r>
          </a:p>
          <a:p>
            <a:pPr marL="0" indent="0">
              <a:buNone/>
            </a:pPr>
            <a:endParaRPr lang="en-GB" sz="2200" dirty="0"/>
          </a:p>
          <a:p>
            <a:r>
              <a:rPr lang="en-GB" sz="2200" dirty="0"/>
              <a:t>P.E. will be on Thursdays/Fridays.</a:t>
            </a:r>
          </a:p>
          <a:p>
            <a:r>
              <a:rPr lang="en-GB" sz="2200" dirty="0"/>
              <a:t>Forest School is on Wednesday afternoons with Mrs Houghton.</a:t>
            </a:r>
          </a:p>
          <a:p>
            <a:pPr marL="0" indent="0">
              <a:buNone/>
            </a:pPr>
            <a:endParaRPr lang="en-GB" sz="2200" dirty="0"/>
          </a:p>
          <a:p>
            <a:r>
              <a:rPr lang="en-GB" sz="2200" dirty="0"/>
              <a:t>Children should have their P.E. kit in school throughout the week. (shorts and t-shirt for indoors; tracksuit bottoms, t-shirt, sweatshirt and trainers for outdoors)</a:t>
            </a:r>
          </a:p>
          <a:p>
            <a:endParaRPr lang="en-GB" sz="2200" dirty="0"/>
          </a:p>
          <a:p>
            <a:r>
              <a:rPr lang="en-GB" sz="2200" dirty="0"/>
              <a:t>Please drop your children off on the playground, at the bottom of the ramp to Oak Class. If necessary you can come into the cloakroom, but strictly no entry into the classroom.</a:t>
            </a:r>
          </a:p>
          <a:p>
            <a:endParaRPr lang="en-GB" sz="2200" dirty="0"/>
          </a:p>
        </p:txBody>
      </p:sp>
    </p:spTree>
    <p:extLst>
      <p:ext uri="{BB962C8B-B14F-4D97-AF65-F5344CB8AC3E}">
        <p14:creationId xmlns:p14="http://schemas.microsoft.com/office/powerpoint/2010/main" val="2642284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It would be a great help if …</a:t>
            </a:r>
          </a:p>
        </p:txBody>
      </p:sp>
      <p:sp>
        <p:nvSpPr>
          <p:cNvPr id="3" name="Content Placeholder 2"/>
          <p:cNvSpPr txBox="1">
            <a:spLocks/>
          </p:cNvSpPr>
          <p:nvPr/>
        </p:nvSpPr>
        <p:spPr>
          <a:xfrm>
            <a:off x="457200" y="1600200"/>
            <a:ext cx="8229600" cy="4525963"/>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Everything could be named!</a:t>
            </a:r>
          </a:p>
          <a:p>
            <a:endParaRPr lang="en-GB" dirty="0"/>
          </a:p>
          <a:p>
            <a:r>
              <a:rPr lang="en-GB" dirty="0"/>
              <a:t>Children could have a change of shoes/wellies for playtimes when they are on the field</a:t>
            </a:r>
          </a:p>
          <a:p>
            <a:endParaRPr lang="en-GB" dirty="0"/>
          </a:p>
          <a:p>
            <a:r>
              <a:rPr lang="en-GB" dirty="0"/>
              <a:t>No party invitations are given out at school  -in the classroom.  Sorry – but they just lead to tears!!</a:t>
            </a:r>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1701564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34F45A92-8C62-4ECD-B008-8035086DF54A}"/>
              </a:ext>
            </a:extLst>
          </p:cNvPr>
          <p:cNvGraphicFramePr>
            <a:graphicFrameLocks noChangeAspect="1"/>
          </p:cNvGraphicFramePr>
          <p:nvPr>
            <p:extLst>
              <p:ext uri="{D42A27DB-BD31-4B8C-83A1-F6EECF244321}">
                <p14:modId xmlns:p14="http://schemas.microsoft.com/office/powerpoint/2010/main" val="1699172131"/>
              </p:ext>
            </p:extLst>
          </p:nvPr>
        </p:nvGraphicFramePr>
        <p:xfrm>
          <a:off x="153488" y="392385"/>
          <a:ext cx="8837023" cy="6073229"/>
        </p:xfrm>
        <a:graphic>
          <a:graphicData uri="http://schemas.openxmlformats.org/presentationml/2006/ole">
            <mc:AlternateContent xmlns:mc="http://schemas.openxmlformats.org/markup-compatibility/2006">
              <mc:Choice xmlns:v="urn:schemas-microsoft-com:vml" Requires="v">
                <p:oleObj spid="_x0000_s1045" name="Document" r:id="rId3" imgW="9928978" imgH="6822826" progId="Word.Document.12">
                  <p:embed/>
                </p:oleObj>
              </mc:Choice>
              <mc:Fallback>
                <p:oleObj name="Document" r:id="rId3" imgW="9928978" imgH="6822826" progId="Word.Document.12">
                  <p:embed/>
                  <p:pic>
                    <p:nvPicPr>
                      <p:cNvPr id="0" name=""/>
                      <p:cNvPicPr/>
                      <p:nvPr/>
                    </p:nvPicPr>
                    <p:blipFill>
                      <a:blip r:embed="rId4"/>
                      <a:stretch>
                        <a:fillRect/>
                      </a:stretch>
                    </p:blipFill>
                    <p:spPr>
                      <a:xfrm>
                        <a:off x="153488" y="392385"/>
                        <a:ext cx="8837023" cy="6073229"/>
                      </a:xfrm>
                      <a:prstGeom prst="rect">
                        <a:avLst/>
                      </a:prstGeom>
                    </p:spPr>
                  </p:pic>
                </p:oleObj>
              </mc:Fallback>
            </mc:AlternateContent>
          </a:graphicData>
        </a:graphic>
      </p:graphicFrame>
    </p:spTree>
    <p:extLst>
      <p:ext uri="{BB962C8B-B14F-4D97-AF65-F5344CB8AC3E}">
        <p14:creationId xmlns:p14="http://schemas.microsoft.com/office/powerpoint/2010/main" val="1564732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806847"/>
            <a:ext cx="7772400" cy="1470025"/>
          </a:xfrm>
        </p:spPr>
        <p:txBody>
          <a:bodyPr>
            <a:noAutofit/>
          </a:bodyPr>
          <a:lstStyle/>
          <a:p>
            <a:r>
              <a:rPr lang="en-GB" sz="4800" b="1" u="sng" dirty="0">
                <a:cs typeface="Arial" panose="020B0604020202020204" pitchFamily="34" charset="0"/>
              </a:rPr>
              <a:t>Tuesday 15</a:t>
            </a:r>
            <a:r>
              <a:rPr lang="en-GB" sz="4800" b="1" u="sng" baseline="30000" dirty="0">
                <a:cs typeface="Arial" panose="020B0604020202020204" pitchFamily="34" charset="0"/>
              </a:rPr>
              <a:t>th</a:t>
            </a:r>
            <a:r>
              <a:rPr lang="en-GB" sz="4800" b="1" u="sng" dirty="0">
                <a:cs typeface="Arial" panose="020B0604020202020204" pitchFamily="34" charset="0"/>
              </a:rPr>
              <a:t> or 22nd October</a:t>
            </a:r>
          </a:p>
        </p:txBody>
      </p:sp>
      <p:sp>
        <p:nvSpPr>
          <p:cNvPr id="4" name="Subtitle 3"/>
          <p:cNvSpPr>
            <a:spLocks noGrp="1"/>
          </p:cNvSpPr>
          <p:nvPr>
            <p:ph type="subTitle" idx="1"/>
          </p:nvPr>
        </p:nvSpPr>
        <p:spPr>
          <a:xfrm>
            <a:off x="467544" y="2564904"/>
            <a:ext cx="8064896" cy="3024336"/>
          </a:xfrm>
        </p:spPr>
        <p:txBody>
          <a:bodyPr>
            <a:noAutofit/>
          </a:bodyPr>
          <a:lstStyle/>
          <a:p>
            <a:r>
              <a:rPr lang="en-GB" sz="6600" dirty="0">
                <a:solidFill>
                  <a:schemeClr val="tx1"/>
                </a:solidFill>
                <a:cs typeface="Arial" panose="020B0604020202020204" pitchFamily="34" charset="0"/>
              </a:rPr>
              <a:t>Fairy Tales</a:t>
            </a:r>
          </a:p>
          <a:p>
            <a:r>
              <a:rPr lang="en-GB" sz="6600" dirty="0">
                <a:solidFill>
                  <a:schemeClr val="tx1"/>
                </a:solidFill>
                <a:cs typeface="Arial" panose="020B0604020202020204" pitchFamily="34" charset="0"/>
              </a:rPr>
              <a:t>Dressing Up Day</a:t>
            </a:r>
          </a:p>
        </p:txBody>
      </p:sp>
    </p:spTree>
    <p:extLst>
      <p:ext uri="{BB962C8B-B14F-4D97-AF65-F5344CB8AC3E}">
        <p14:creationId xmlns:p14="http://schemas.microsoft.com/office/powerpoint/2010/main" val="2306062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620688"/>
            <a:ext cx="7772400" cy="1470025"/>
          </a:xfrm>
        </p:spPr>
        <p:txBody>
          <a:bodyPr>
            <a:normAutofit/>
          </a:bodyPr>
          <a:lstStyle/>
          <a:p>
            <a:r>
              <a:rPr lang="en-GB" sz="6600" u="sng" dirty="0"/>
              <a:t>Homework</a:t>
            </a:r>
          </a:p>
        </p:txBody>
      </p:sp>
      <p:sp>
        <p:nvSpPr>
          <p:cNvPr id="3" name="Subtitle 2"/>
          <p:cNvSpPr>
            <a:spLocks noGrp="1"/>
          </p:cNvSpPr>
          <p:nvPr>
            <p:ph type="subTitle" idx="1"/>
          </p:nvPr>
        </p:nvSpPr>
        <p:spPr>
          <a:xfrm>
            <a:off x="323528" y="2276872"/>
            <a:ext cx="8640960" cy="3816424"/>
          </a:xfrm>
        </p:spPr>
        <p:txBody>
          <a:bodyPr>
            <a:noAutofit/>
          </a:bodyPr>
          <a:lstStyle/>
          <a:p>
            <a:pPr algn="l"/>
            <a:r>
              <a:rPr lang="en-GB" sz="3600" dirty="0">
                <a:solidFill>
                  <a:schemeClr val="tx1"/>
                </a:solidFill>
              </a:rPr>
              <a:t>1.Reading </a:t>
            </a:r>
            <a:r>
              <a:rPr lang="en-GB" sz="2000" dirty="0">
                <a:solidFill>
                  <a:schemeClr val="tx1"/>
                </a:solidFill>
              </a:rPr>
              <a:t>(Books can be changed </a:t>
            </a:r>
            <a:r>
              <a:rPr lang="en-GB" sz="2000" b="1" dirty="0">
                <a:solidFill>
                  <a:schemeClr val="tx1"/>
                </a:solidFill>
              </a:rPr>
              <a:t>Mondays, Wednesdays and Fridays</a:t>
            </a:r>
            <a:r>
              <a:rPr lang="en-GB" sz="2000" dirty="0">
                <a:solidFill>
                  <a:schemeClr val="tx1"/>
                </a:solidFill>
              </a:rPr>
              <a:t>)</a:t>
            </a:r>
          </a:p>
          <a:p>
            <a:pPr algn="l"/>
            <a:endParaRPr lang="en-GB" sz="2000" dirty="0">
              <a:solidFill>
                <a:schemeClr val="tx1"/>
              </a:solidFill>
            </a:endParaRPr>
          </a:p>
          <a:p>
            <a:pPr algn="l"/>
            <a:r>
              <a:rPr lang="en-GB" sz="3600" dirty="0">
                <a:solidFill>
                  <a:schemeClr val="tx1"/>
                </a:solidFill>
              </a:rPr>
              <a:t>2.Spelling </a:t>
            </a:r>
            <a:r>
              <a:rPr lang="en-GB" sz="2800" dirty="0">
                <a:solidFill>
                  <a:schemeClr val="tx1"/>
                </a:solidFill>
              </a:rPr>
              <a:t>(Y2 given out on Fridays, Y1 on Tuesdays)</a:t>
            </a:r>
          </a:p>
          <a:p>
            <a:pPr algn="l"/>
            <a:r>
              <a:rPr lang="en-GB" sz="2800" dirty="0">
                <a:solidFill>
                  <a:schemeClr val="tx1"/>
                </a:solidFill>
              </a:rPr>
              <a:t>No need to write sentences.</a:t>
            </a:r>
          </a:p>
          <a:p>
            <a:pPr algn="l"/>
            <a:endParaRPr lang="en-GB" sz="2800" dirty="0">
              <a:solidFill>
                <a:schemeClr val="tx1"/>
              </a:solidFill>
            </a:endParaRPr>
          </a:p>
          <a:p>
            <a:pPr algn="l"/>
            <a:r>
              <a:rPr lang="en-GB" sz="3600" dirty="0">
                <a:solidFill>
                  <a:schemeClr val="tx1"/>
                </a:solidFill>
              </a:rPr>
              <a:t>3. A topic project now and again later in the year.</a:t>
            </a:r>
          </a:p>
        </p:txBody>
      </p:sp>
    </p:spTree>
    <p:extLst>
      <p:ext uri="{BB962C8B-B14F-4D97-AF65-F5344CB8AC3E}">
        <p14:creationId xmlns:p14="http://schemas.microsoft.com/office/powerpoint/2010/main" val="75468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755576" y="260648"/>
            <a:ext cx="7772400" cy="1470025"/>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600" u="sng" dirty="0"/>
              <a:t>Reading</a:t>
            </a:r>
          </a:p>
        </p:txBody>
      </p:sp>
      <p:sp>
        <p:nvSpPr>
          <p:cNvPr id="4" name="Subtitle 2"/>
          <p:cNvSpPr txBox="1">
            <a:spLocks/>
          </p:cNvSpPr>
          <p:nvPr/>
        </p:nvSpPr>
        <p:spPr>
          <a:xfrm>
            <a:off x="321296" y="1484784"/>
            <a:ext cx="8640960" cy="3816424"/>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3600" dirty="0"/>
              <a:t>Volunteer readers each day</a:t>
            </a:r>
          </a:p>
          <a:p>
            <a:r>
              <a:rPr lang="en-GB" sz="3600" dirty="0"/>
              <a:t>Each child will read at least once to an adult each week. More frequent slots will be added in if necessary</a:t>
            </a:r>
          </a:p>
          <a:p>
            <a:r>
              <a:rPr lang="en-GB" sz="3600" dirty="0"/>
              <a:t>Reading is taught as a whole class, mixed ability lesson with differentiated tasks.</a:t>
            </a:r>
          </a:p>
          <a:p>
            <a:r>
              <a:rPr lang="en-GB" sz="3600" dirty="0"/>
              <a:t>Comprehension - focuses on inference, deduction, making predictions, discussing author choice</a:t>
            </a:r>
          </a:p>
          <a:p>
            <a:endParaRPr lang="en-GB" sz="3600" b="1" dirty="0"/>
          </a:p>
        </p:txBody>
      </p:sp>
    </p:spTree>
    <p:extLst>
      <p:ext uri="{BB962C8B-B14F-4D97-AF65-F5344CB8AC3E}">
        <p14:creationId xmlns:p14="http://schemas.microsoft.com/office/powerpoint/2010/main" val="1131099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D5C0C5-6ECE-4EBB-BF5F-80646FC14AF0}"/>
              </a:ext>
            </a:extLst>
          </p:cNvPr>
          <p:cNvPicPr>
            <a:picLocks noChangeAspect="1"/>
          </p:cNvPicPr>
          <p:nvPr/>
        </p:nvPicPr>
        <p:blipFill>
          <a:blip r:embed="rId2"/>
          <a:stretch>
            <a:fillRect/>
          </a:stretch>
        </p:blipFill>
        <p:spPr>
          <a:xfrm>
            <a:off x="2123728" y="90990"/>
            <a:ext cx="5040560" cy="6872373"/>
          </a:xfrm>
          <a:prstGeom prst="rect">
            <a:avLst/>
          </a:prstGeom>
        </p:spPr>
      </p:pic>
    </p:spTree>
    <p:extLst>
      <p:ext uri="{BB962C8B-B14F-4D97-AF65-F5344CB8AC3E}">
        <p14:creationId xmlns:p14="http://schemas.microsoft.com/office/powerpoint/2010/main" val="2341408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90684C-3E45-444D-8CBE-44195314A9B8}"/>
              </a:ext>
            </a:extLst>
          </p:cNvPr>
          <p:cNvPicPr>
            <a:picLocks noChangeAspect="1"/>
          </p:cNvPicPr>
          <p:nvPr/>
        </p:nvPicPr>
        <p:blipFill>
          <a:blip r:embed="rId2"/>
          <a:stretch>
            <a:fillRect/>
          </a:stretch>
        </p:blipFill>
        <p:spPr>
          <a:xfrm>
            <a:off x="1187624" y="378782"/>
            <a:ext cx="2593256" cy="6100435"/>
          </a:xfrm>
          <a:prstGeom prst="rect">
            <a:avLst/>
          </a:prstGeom>
        </p:spPr>
      </p:pic>
      <p:pic>
        <p:nvPicPr>
          <p:cNvPr id="4" name="Picture 3">
            <a:extLst>
              <a:ext uri="{FF2B5EF4-FFF2-40B4-BE49-F238E27FC236}">
                <a16:creationId xmlns:a16="http://schemas.microsoft.com/office/drawing/2014/main" id="{6B46290C-8E01-44FB-A1C0-CC2E1C0D4CDE}"/>
              </a:ext>
            </a:extLst>
          </p:cNvPr>
          <p:cNvPicPr>
            <a:picLocks noChangeAspect="1"/>
          </p:cNvPicPr>
          <p:nvPr/>
        </p:nvPicPr>
        <p:blipFill>
          <a:blip r:embed="rId3"/>
          <a:stretch>
            <a:fillRect/>
          </a:stretch>
        </p:blipFill>
        <p:spPr>
          <a:xfrm>
            <a:off x="4355976" y="304926"/>
            <a:ext cx="2819677" cy="6522771"/>
          </a:xfrm>
          <a:prstGeom prst="rect">
            <a:avLst/>
          </a:prstGeom>
        </p:spPr>
      </p:pic>
    </p:spTree>
    <p:extLst>
      <p:ext uri="{BB962C8B-B14F-4D97-AF65-F5344CB8AC3E}">
        <p14:creationId xmlns:p14="http://schemas.microsoft.com/office/powerpoint/2010/main" val="2371974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General Weekly Practise at home</a:t>
            </a:r>
          </a:p>
        </p:txBody>
      </p:sp>
      <p:sp>
        <p:nvSpPr>
          <p:cNvPr id="3" name="Content Placeholder 2"/>
          <p:cNvSpPr>
            <a:spLocks noGrp="1"/>
          </p:cNvSpPr>
          <p:nvPr>
            <p:ph idx="1"/>
          </p:nvPr>
        </p:nvSpPr>
        <p:spPr/>
        <p:txBody>
          <a:bodyPr>
            <a:normAutofit fontScale="92500" lnSpcReduction="10000"/>
          </a:bodyPr>
          <a:lstStyle/>
          <a:p>
            <a:pPr marL="742950" lvl="0" indent="-742950">
              <a:buAutoNum type="arabicPeriod"/>
            </a:pPr>
            <a:r>
              <a:rPr lang="en-GB" sz="3600" dirty="0">
                <a:solidFill>
                  <a:prstClr val="black"/>
                </a:solidFill>
              </a:rPr>
              <a:t>Phonics sounds (</a:t>
            </a:r>
            <a:r>
              <a:rPr lang="en-GB" sz="2800" dirty="0">
                <a:solidFill>
                  <a:prstClr val="black"/>
                </a:solidFill>
              </a:rPr>
              <a:t>Year 1</a:t>
            </a:r>
            <a:r>
              <a:rPr lang="en-GB" sz="3600" dirty="0">
                <a:solidFill>
                  <a:prstClr val="black"/>
                </a:solidFill>
              </a:rPr>
              <a:t>) </a:t>
            </a:r>
          </a:p>
          <a:p>
            <a:pPr marL="742950" lvl="0" indent="-742950">
              <a:buAutoNum type="arabicPeriod"/>
            </a:pPr>
            <a:endParaRPr lang="en-GB" sz="3600" dirty="0">
              <a:solidFill>
                <a:prstClr val="black"/>
              </a:solidFill>
            </a:endParaRPr>
          </a:p>
          <a:p>
            <a:pPr marL="742950" lvl="0" indent="-742950">
              <a:buAutoNum type="arabicPeriod"/>
            </a:pPr>
            <a:r>
              <a:rPr lang="en-GB" sz="3600" dirty="0">
                <a:solidFill>
                  <a:prstClr val="black"/>
                </a:solidFill>
              </a:rPr>
              <a:t>Reading (x3 – x5 every week)</a:t>
            </a:r>
          </a:p>
          <a:p>
            <a:pPr marL="0" lvl="0" indent="0">
              <a:buNone/>
            </a:pPr>
            <a:r>
              <a:rPr lang="en-GB" sz="2800" dirty="0">
                <a:solidFill>
                  <a:prstClr val="black"/>
                </a:solidFill>
              </a:rPr>
              <a:t>Books must be read twice – excluding chapter books.</a:t>
            </a:r>
          </a:p>
          <a:p>
            <a:pPr marL="0" lvl="0" indent="0">
              <a:buNone/>
            </a:pPr>
            <a:endParaRPr lang="en-GB" sz="2800" dirty="0">
              <a:solidFill>
                <a:prstClr val="black"/>
              </a:solidFill>
            </a:endParaRPr>
          </a:p>
          <a:p>
            <a:pPr marL="0" lvl="0" indent="0">
              <a:buNone/>
            </a:pPr>
            <a:r>
              <a:rPr lang="en-GB" sz="3600" dirty="0">
                <a:solidFill>
                  <a:prstClr val="black"/>
                </a:solidFill>
              </a:rPr>
              <a:t>3.   Number bonds to 10 practise (5+5 6+4)</a:t>
            </a:r>
          </a:p>
          <a:p>
            <a:pPr marL="0" lvl="0" indent="0">
              <a:buNone/>
            </a:pPr>
            <a:endParaRPr lang="en-GB" sz="3600" dirty="0">
              <a:solidFill>
                <a:prstClr val="black"/>
              </a:solidFill>
            </a:endParaRPr>
          </a:p>
          <a:p>
            <a:pPr marL="0" lvl="0" indent="0">
              <a:buNone/>
            </a:pPr>
            <a:r>
              <a:rPr lang="en-GB" sz="3600" dirty="0">
                <a:solidFill>
                  <a:prstClr val="black"/>
                </a:solidFill>
              </a:rPr>
              <a:t>4.   Times tables  x2   x5   x10</a:t>
            </a:r>
            <a:endParaRPr lang="en-GB" dirty="0"/>
          </a:p>
        </p:txBody>
      </p:sp>
    </p:spTree>
    <p:extLst>
      <p:ext uri="{BB962C8B-B14F-4D97-AF65-F5344CB8AC3E}">
        <p14:creationId xmlns:p14="http://schemas.microsoft.com/office/powerpoint/2010/main" val="2401080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6CE7E6-18BB-46AA-BE1F-A0D59DDF4131}"/>
              </a:ext>
            </a:extLst>
          </p:cNvPr>
          <p:cNvPicPr>
            <a:picLocks noChangeAspect="1"/>
          </p:cNvPicPr>
          <p:nvPr/>
        </p:nvPicPr>
        <p:blipFill>
          <a:blip r:embed="rId2"/>
          <a:stretch>
            <a:fillRect/>
          </a:stretch>
        </p:blipFill>
        <p:spPr>
          <a:xfrm>
            <a:off x="0" y="196712"/>
            <a:ext cx="9144000" cy="6464576"/>
          </a:xfrm>
          <a:prstGeom prst="rect">
            <a:avLst/>
          </a:prstGeom>
        </p:spPr>
      </p:pic>
    </p:spTree>
    <p:extLst>
      <p:ext uri="{BB962C8B-B14F-4D97-AF65-F5344CB8AC3E}">
        <p14:creationId xmlns:p14="http://schemas.microsoft.com/office/powerpoint/2010/main" val="1755581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59F46B-A5F1-489D-AAF5-231ED2E94F17}"/>
              </a:ext>
            </a:extLst>
          </p:cNvPr>
          <p:cNvPicPr>
            <a:picLocks noChangeAspect="1"/>
          </p:cNvPicPr>
          <p:nvPr/>
        </p:nvPicPr>
        <p:blipFill>
          <a:blip r:embed="rId2"/>
          <a:stretch>
            <a:fillRect/>
          </a:stretch>
        </p:blipFill>
        <p:spPr>
          <a:xfrm>
            <a:off x="0" y="196927"/>
            <a:ext cx="9144000" cy="6464145"/>
          </a:xfrm>
          <a:prstGeom prst="rect">
            <a:avLst/>
          </a:prstGeom>
        </p:spPr>
      </p:pic>
    </p:spTree>
    <p:extLst>
      <p:ext uri="{BB962C8B-B14F-4D97-AF65-F5344CB8AC3E}">
        <p14:creationId xmlns:p14="http://schemas.microsoft.com/office/powerpoint/2010/main" val="728871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57200" y="836712"/>
            <a:ext cx="8229600" cy="4525963"/>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dirty="0"/>
              <a:t>Keep an eye on the Oak Class page of the school website.</a:t>
            </a:r>
          </a:p>
          <a:p>
            <a:pPr marL="0" indent="0">
              <a:buNone/>
            </a:pPr>
            <a:endParaRPr lang="en-GB" dirty="0"/>
          </a:p>
          <a:p>
            <a:pPr marL="0" indent="0">
              <a:buNone/>
            </a:pP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851" y="1892796"/>
            <a:ext cx="7930297" cy="3192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745940" y="5701898"/>
            <a:ext cx="5652120" cy="369332"/>
          </a:xfrm>
          <a:prstGeom prst="rect">
            <a:avLst/>
          </a:prstGeom>
        </p:spPr>
        <p:txBody>
          <a:bodyPr wrap="square">
            <a:spAutoFit/>
          </a:bodyPr>
          <a:lstStyle/>
          <a:p>
            <a:r>
              <a:rPr lang="en-GB" dirty="0">
                <a:hlinkClick r:id="rId3"/>
              </a:rPr>
              <a:t>https://www.st-petersoxon.co.uk/oak-class-years-1-2/</a:t>
            </a:r>
            <a:endParaRPr lang="en-GB" dirty="0"/>
          </a:p>
        </p:txBody>
      </p:sp>
    </p:spTree>
    <p:extLst>
      <p:ext uri="{BB962C8B-B14F-4D97-AF65-F5344CB8AC3E}">
        <p14:creationId xmlns:p14="http://schemas.microsoft.com/office/powerpoint/2010/main" val="3962212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4022</TotalTime>
  <Words>362</Words>
  <Application>Microsoft Office PowerPoint</Application>
  <PresentationFormat>On-screen Show (4:3)</PresentationFormat>
  <Paragraphs>45</Paragraphs>
  <Slides>13</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8" baseType="lpstr">
      <vt:lpstr>Arial</vt:lpstr>
      <vt:lpstr>Calibri</vt:lpstr>
      <vt:lpstr>Footlight MT Light</vt:lpstr>
      <vt:lpstr>Office Theme</vt:lpstr>
      <vt:lpstr>Document</vt:lpstr>
      <vt:lpstr>Welcome to Oak Class Parents Afternoon</vt:lpstr>
      <vt:lpstr>Weekly Timetable Details</vt:lpstr>
      <vt:lpstr>PowerPoint Presentation</vt:lpstr>
      <vt:lpstr>PowerPoint Presentation</vt:lpstr>
      <vt:lpstr>Tuesday 15th or 22nd October</vt:lpstr>
      <vt:lpstr>Homework</vt:lpstr>
      <vt:lpstr>PowerPoint Presentation</vt:lpstr>
      <vt:lpstr>PowerPoint Presentation</vt:lpstr>
      <vt:lpstr>PowerPoint Presentation</vt:lpstr>
      <vt:lpstr>General Weekly Practise at home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Oak Class Parents Afternoon</dc:title>
  <dc:creator>Teacher</dc:creator>
  <cp:lastModifiedBy>Staff</cp:lastModifiedBy>
  <cp:revision>32</cp:revision>
  <dcterms:created xsi:type="dcterms:W3CDTF">2014-09-09T15:52:18Z</dcterms:created>
  <dcterms:modified xsi:type="dcterms:W3CDTF">2019-09-18T13:58:30Z</dcterms:modified>
</cp:coreProperties>
</file>