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Lobster" panose="020B0604020202020204" charset="0"/>
      <p:regular r:id="rId12"/>
    </p:embeddedFont>
    <p:embeddedFont>
      <p:font typeface="Roboto" panose="020B0604020202020204" charset="0"/>
      <p:regular r:id="rId13"/>
      <p:bold r:id="rId14"/>
      <p:italic r:id="rId15"/>
      <p:boldItalic r:id="rId1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68"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a15e0eaaae_0_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a15e0eaaae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a15e0eaaae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a15e0eaaae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a15e0eaaae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a15e0eaaae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a15e0eaaae_0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a15e0eaaae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a2a54c5e08_0_1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a2a54c5e08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a2a54c5e08_0_1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a2a54c5e08_0_1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a2a54c5e08_0_18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a2a54c5e08_0_1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a2a54c5e08_0_19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a2a54c5e0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Clr>
                <a:schemeClr val="dk1"/>
              </a:buClr>
              <a:buSzPts val="1800"/>
              <a:buChar char="●"/>
              <a:defRPr>
                <a:solidFill>
                  <a:schemeClr val="dk1"/>
                </a:solidFill>
              </a:defRPr>
            </a:lvl1pPr>
            <a:lvl2pPr marL="914400" lvl="1" indent="-317500">
              <a:spcBef>
                <a:spcPts val="1600"/>
              </a:spcBef>
              <a:spcAft>
                <a:spcPts val="0"/>
              </a:spcAft>
              <a:buClr>
                <a:schemeClr val="dk1"/>
              </a:buClr>
              <a:buSzPts val="1400"/>
              <a:buChar char="○"/>
              <a:defRPr>
                <a:solidFill>
                  <a:schemeClr val="dk1"/>
                </a:solidFill>
              </a:defRPr>
            </a:lvl2pPr>
            <a:lvl3pPr marL="1371600" lvl="2" indent="-317500">
              <a:spcBef>
                <a:spcPts val="1600"/>
              </a:spcBef>
              <a:spcAft>
                <a:spcPts val="0"/>
              </a:spcAft>
              <a:buClr>
                <a:schemeClr val="dk1"/>
              </a:buClr>
              <a:buSzPts val="1400"/>
              <a:buChar char="■"/>
              <a:defRPr>
                <a:solidFill>
                  <a:schemeClr val="dk1"/>
                </a:solidFill>
              </a:defRPr>
            </a:lvl3pPr>
            <a:lvl4pPr marL="1828800" lvl="3" indent="-317500">
              <a:spcBef>
                <a:spcPts val="1600"/>
              </a:spcBef>
              <a:spcAft>
                <a:spcPts val="0"/>
              </a:spcAft>
              <a:buClr>
                <a:schemeClr val="dk1"/>
              </a:buClr>
              <a:buSzPts val="1400"/>
              <a:buChar char="●"/>
              <a:defRPr>
                <a:solidFill>
                  <a:schemeClr val="dk1"/>
                </a:solidFill>
              </a:defRPr>
            </a:lvl4pPr>
            <a:lvl5pPr marL="2286000" lvl="4" indent="-317500">
              <a:spcBef>
                <a:spcPts val="1600"/>
              </a:spcBef>
              <a:spcAft>
                <a:spcPts val="0"/>
              </a:spcAft>
              <a:buClr>
                <a:schemeClr val="dk1"/>
              </a:buClr>
              <a:buSzPts val="1400"/>
              <a:buChar char="○"/>
              <a:defRPr>
                <a:solidFill>
                  <a:schemeClr val="dk1"/>
                </a:solidFill>
              </a:defRPr>
            </a:lvl5pPr>
            <a:lvl6pPr marL="2743200" lvl="5" indent="-317500">
              <a:spcBef>
                <a:spcPts val="1600"/>
              </a:spcBef>
              <a:spcAft>
                <a:spcPts val="0"/>
              </a:spcAft>
              <a:buClr>
                <a:schemeClr val="dk1"/>
              </a:buClr>
              <a:buSzPts val="1400"/>
              <a:buChar char="■"/>
              <a:defRPr>
                <a:solidFill>
                  <a:schemeClr val="dk1"/>
                </a:solidFill>
              </a:defRPr>
            </a:lvl6pPr>
            <a:lvl7pPr marL="3200400" lvl="6" indent="-317500">
              <a:spcBef>
                <a:spcPts val="1600"/>
              </a:spcBef>
              <a:spcAft>
                <a:spcPts val="0"/>
              </a:spcAft>
              <a:buClr>
                <a:schemeClr val="dk1"/>
              </a:buClr>
              <a:buSzPts val="1400"/>
              <a:buChar char="●"/>
              <a:defRPr>
                <a:solidFill>
                  <a:schemeClr val="dk1"/>
                </a:solidFill>
              </a:defRPr>
            </a:lvl7pPr>
            <a:lvl8pPr marL="3657600" lvl="7" indent="-317500">
              <a:spcBef>
                <a:spcPts val="1600"/>
              </a:spcBef>
              <a:spcAft>
                <a:spcPts val="0"/>
              </a:spcAft>
              <a:buClr>
                <a:schemeClr val="dk1"/>
              </a:buClr>
              <a:buSzPts val="1400"/>
              <a:buChar char="○"/>
              <a:defRPr>
                <a:solidFill>
                  <a:schemeClr val="dk1"/>
                </a:solidFill>
              </a:defRPr>
            </a:lvl8pPr>
            <a:lvl9pPr marL="4114800" lvl="8" indent="-317500">
              <a:spcBef>
                <a:spcPts val="1600"/>
              </a:spcBef>
              <a:spcAft>
                <a:spcPts val="1600"/>
              </a:spcAft>
              <a:buClr>
                <a:schemeClr val="dk1"/>
              </a:buClr>
              <a:buSzPts val="1400"/>
              <a:buChar char="■"/>
              <a:defRPr>
                <a:solidFill>
                  <a:schemeClr val="dk1"/>
                </a:solidFill>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dark-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lt2"/>
              </a:buClr>
              <a:buSzPts val="1800"/>
              <a:buChar char="●"/>
              <a:defRPr sz="1800">
                <a:solidFill>
                  <a:schemeClr val="lt2"/>
                </a:solidFill>
              </a:defRPr>
            </a:lvl1pPr>
            <a:lvl2pPr marL="914400" lvl="1" indent="-317500">
              <a:lnSpc>
                <a:spcPct val="115000"/>
              </a:lnSpc>
              <a:spcBef>
                <a:spcPts val="1600"/>
              </a:spcBef>
              <a:spcAft>
                <a:spcPts val="0"/>
              </a:spcAft>
              <a:buClr>
                <a:schemeClr val="lt2"/>
              </a:buClr>
              <a:buSzPts val="1400"/>
              <a:buChar char="○"/>
              <a:defRPr>
                <a:solidFill>
                  <a:schemeClr val="lt2"/>
                </a:solidFill>
              </a:defRPr>
            </a:lvl2pPr>
            <a:lvl3pPr marL="1371600" lvl="2" indent="-317500">
              <a:lnSpc>
                <a:spcPct val="115000"/>
              </a:lnSpc>
              <a:spcBef>
                <a:spcPts val="1600"/>
              </a:spcBef>
              <a:spcAft>
                <a:spcPts val="0"/>
              </a:spcAft>
              <a:buClr>
                <a:schemeClr val="lt2"/>
              </a:buClr>
              <a:buSzPts val="1400"/>
              <a:buChar char="■"/>
              <a:defRPr>
                <a:solidFill>
                  <a:schemeClr val="lt2"/>
                </a:solidFill>
              </a:defRPr>
            </a:lvl3pPr>
            <a:lvl4pPr marL="1828800" lvl="3" indent="-317500">
              <a:lnSpc>
                <a:spcPct val="115000"/>
              </a:lnSpc>
              <a:spcBef>
                <a:spcPts val="1600"/>
              </a:spcBef>
              <a:spcAft>
                <a:spcPts val="0"/>
              </a:spcAft>
              <a:buClr>
                <a:schemeClr val="lt2"/>
              </a:buClr>
              <a:buSzPts val="1400"/>
              <a:buChar char="●"/>
              <a:defRPr>
                <a:solidFill>
                  <a:schemeClr val="lt2"/>
                </a:solidFill>
              </a:defRPr>
            </a:lvl4pPr>
            <a:lvl5pPr marL="2286000" lvl="4" indent="-317500">
              <a:lnSpc>
                <a:spcPct val="115000"/>
              </a:lnSpc>
              <a:spcBef>
                <a:spcPts val="1600"/>
              </a:spcBef>
              <a:spcAft>
                <a:spcPts val="0"/>
              </a:spcAft>
              <a:buClr>
                <a:schemeClr val="lt2"/>
              </a:buClr>
              <a:buSzPts val="1400"/>
              <a:buChar char="○"/>
              <a:defRPr>
                <a:solidFill>
                  <a:schemeClr val="lt2"/>
                </a:solidFill>
              </a:defRPr>
            </a:lvl5pPr>
            <a:lvl6pPr marL="2743200" lvl="5" indent="-317500">
              <a:lnSpc>
                <a:spcPct val="115000"/>
              </a:lnSpc>
              <a:spcBef>
                <a:spcPts val="1600"/>
              </a:spcBef>
              <a:spcAft>
                <a:spcPts val="0"/>
              </a:spcAft>
              <a:buClr>
                <a:schemeClr val="lt2"/>
              </a:buClr>
              <a:buSzPts val="1400"/>
              <a:buChar char="■"/>
              <a:defRPr>
                <a:solidFill>
                  <a:schemeClr val="lt2"/>
                </a:solidFill>
              </a:defRPr>
            </a:lvl6pPr>
            <a:lvl7pPr marL="3200400" lvl="6" indent="-317500">
              <a:lnSpc>
                <a:spcPct val="115000"/>
              </a:lnSpc>
              <a:spcBef>
                <a:spcPts val="1600"/>
              </a:spcBef>
              <a:spcAft>
                <a:spcPts val="0"/>
              </a:spcAft>
              <a:buClr>
                <a:schemeClr val="lt2"/>
              </a:buClr>
              <a:buSzPts val="1400"/>
              <a:buChar char="●"/>
              <a:defRPr>
                <a:solidFill>
                  <a:schemeClr val="lt2"/>
                </a:solidFill>
              </a:defRPr>
            </a:lvl7pPr>
            <a:lvl8pPr marL="3657600" lvl="7" indent="-317500">
              <a:lnSpc>
                <a:spcPct val="115000"/>
              </a:lnSpc>
              <a:spcBef>
                <a:spcPts val="1600"/>
              </a:spcBef>
              <a:spcAft>
                <a:spcPts val="0"/>
              </a:spcAft>
              <a:buClr>
                <a:schemeClr val="lt2"/>
              </a:buClr>
              <a:buSzPts val="1400"/>
              <a:buChar char="○"/>
              <a:defRPr>
                <a:solidFill>
                  <a:schemeClr val="lt2"/>
                </a:solidFill>
              </a:defRPr>
            </a:lvl8pPr>
            <a:lvl9pPr marL="4114800" lvl="8" indent="-317500">
              <a:lnSpc>
                <a:spcPct val="115000"/>
              </a:lnSpc>
              <a:spcBef>
                <a:spcPts val="1600"/>
              </a:spcBef>
              <a:spcAft>
                <a:spcPts val="1600"/>
              </a:spcAft>
              <a:buClr>
                <a:schemeClr val="lt2"/>
              </a:buClr>
              <a:buSzPts val="1400"/>
              <a:buChar char="■"/>
              <a:defRPr>
                <a:solidFill>
                  <a:schemeClr val="lt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hyperlink" Target="https://commons.wikimedia.org/wiki/File:Cute_white_tiger.jpg" TargetMode="External"/><Relationship Id="rId7" Type="http://schemas.openxmlformats.org/officeDocument/2006/relationships/hyperlink" Target="https://www.pxfuel.com/en/free-photo-ekwfd"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7.jpg"/><Relationship Id="rId5" Type="http://schemas.openxmlformats.org/officeDocument/2006/relationships/hyperlink" Target="https://www.piqsels.com/en/public-domain-photo-jgrgo" TargetMode="External"/><Relationship Id="rId10" Type="http://schemas.openxmlformats.org/officeDocument/2006/relationships/image" Target="../media/image9.jpg"/><Relationship Id="rId4" Type="http://schemas.openxmlformats.org/officeDocument/2006/relationships/image" Target="../media/image6.jpg"/><Relationship Id="rId9" Type="http://schemas.openxmlformats.org/officeDocument/2006/relationships/hyperlink" Target="https://commons.wikimedia.org/wiki/File:Cute_Sloth.jp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jpg"/><Relationship Id="rId7"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hyperlink" Target="https://youtu.be/K6KOQjimVjA"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051125" y="126125"/>
            <a:ext cx="813000" cy="4835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55" name="Google Shape;55;p1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u="sng">
                <a:solidFill>
                  <a:srgbClr val="000000"/>
                </a:solidFill>
                <a:highlight>
                  <a:srgbClr val="FFFFFF"/>
                </a:highlight>
                <a:latin typeface="Lobster"/>
                <a:ea typeface="Lobster"/>
                <a:cs typeface="Lobster"/>
                <a:sym typeface="Lobster"/>
              </a:rPr>
              <a:t>Palm Oil - What I know by Beau Vernon</a:t>
            </a:r>
            <a:endParaRPr b="1" u="sng">
              <a:solidFill>
                <a:srgbClr val="000000"/>
              </a:solidFill>
              <a:highlight>
                <a:srgbClr val="FFFFFF"/>
              </a:highlight>
              <a:latin typeface="Lobster"/>
              <a:ea typeface="Lobster"/>
              <a:cs typeface="Lobster"/>
              <a:sym typeface="Lobste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subTitle" idx="1"/>
          </p:nvPr>
        </p:nvSpPr>
        <p:spPr>
          <a:xfrm>
            <a:off x="73425" y="-116275"/>
            <a:ext cx="8520600" cy="376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b="1">
                <a:solidFill>
                  <a:srgbClr val="FFFFFF"/>
                </a:solidFill>
              </a:rPr>
              <a:t>What does Palm Oil look like?</a:t>
            </a:r>
            <a:endParaRPr sz="2100" b="1">
              <a:solidFill>
                <a:srgbClr val="FFFFFF"/>
              </a:solidFill>
            </a:endParaRPr>
          </a:p>
        </p:txBody>
      </p:sp>
      <p:sp>
        <p:nvSpPr>
          <p:cNvPr id="61" name="Google Shape;61;p14"/>
          <p:cNvSpPr txBox="1"/>
          <p:nvPr/>
        </p:nvSpPr>
        <p:spPr>
          <a:xfrm>
            <a:off x="336350" y="798850"/>
            <a:ext cx="5031300" cy="4218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62" name="Google Shape;62;p14"/>
          <p:cNvPicPr preferRelativeResize="0"/>
          <p:nvPr/>
        </p:nvPicPr>
        <p:blipFill>
          <a:blip r:embed="rId3">
            <a:alphaModFix/>
          </a:blip>
          <a:stretch>
            <a:fillRect/>
          </a:stretch>
        </p:blipFill>
        <p:spPr>
          <a:xfrm>
            <a:off x="5281950" y="386625"/>
            <a:ext cx="3776349" cy="2669775"/>
          </a:xfrm>
          <a:prstGeom prst="rect">
            <a:avLst/>
          </a:prstGeom>
          <a:noFill/>
          <a:ln>
            <a:noFill/>
          </a:ln>
        </p:spPr>
      </p:pic>
      <p:pic>
        <p:nvPicPr>
          <p:cNvPr id="63" name="Google Shape;63;p14"/>
          <p:cNvPicPr preferRelativeResize="0"/>
          <p:nvPr/>
        </p:nvPicPr>
        <p:blipFill>
          <a:blip r:embed="rId4">
            <a:alphaModFix/>
          </a:blip>
          <a:stretch>
            <a:fillRect/>
          </a:stretch>
        </p:blipFill>
        <p:spPr>
          <a:xfrm>
            <a:off x="0" y="376850"/>
            <a:ext cx="5367651" cy="2689325"/>
          </a:xfrm>
          <a:prstGeom prst="rect">
            <a:avLst/>
          </a:prstGeom>
          <a:noFill/>
          <a:ln>
            <a:noFill/>
          </a:ln>
        </p:spPr>
      </p:pic>
      <p:pic>
        <p:nvPicPr>
          <p:cNvPr id="64" name="Google Shape;64;p14"/>
          <p:cNvPicPr preferRelativeResize="0"/>
          <p:nvPr/>
        </p:nvPicPr>
        <p:blipFill>
          <a:blip r:embed="rId5">
            <a:alphaModFix/>
          </a:blip>
          <a:stretch>
            <a:fillRect/>
          </a:stretch>
        </p:blipFill>
        <p:spPr>
          <a:xfrm>
            <a:off x="-4" y="3066175"/>
            <a:ext cx="2083899" cy="2077325"/>
          </a:xfrm>
          <a:prstGeom prst="rect">
            <a:avLst/>
          </a:prstGeom>
          <a:noFill/>
          <a:ln>
            <a:noFill/>
          </a:ln>
        </p:spPr>
      </p:pic>
      <p:sp>
        <p:nvSpPr>
          <p:cNvPr id="65" name="Google Shape;65;p14"/>
          <p:cNvSpPr txBox="1"/>
          <p:nvPr/>
        </p:nvSpPr>
        <p:spPr>
          <a:xfrm>
            <a:off x="2230925" y="3182488"/>
            <a:ext cx="6729900" cy="1844700"/>
          </a:xfrm>
          <a:prstGeom prst="rect">
            <a:avLst/>
          </a:prstGeom>
          <a:noFill/>
          <a:ln>
            <a:noFill/>
          </a:ln>
        </p:spPr>
        <p:txBody>
          <a:bodyPr spcFirstLastPara="1" wrap="square" lIns="91425" tIns="91425" rIns="91425" bIns="91425" anchor="t" anchorCtr="0">
            <a:noAutofit/>
          </a:bodyPr>
          <a:lstStyle/>
          <a:p>
            <a:pPr marL="457200" lvl="0" indent="-327025" algn="l" rtl="0">
              <a:spcBef>
                <a:spcPts val="0"/>
              </a:spcBef>
              <a:spcAft>
                <a:spcPts val="0"/>
              </a:spcAft>
              <a:buClr>
                <a:srgbClr val="FFFFFF"/>
              </a:buClr>
              <a:buSzPts val="1550"/>
              <a:buFont typeface="Roboto"/>
              <a:buChar char="●"/>
            </a:pPr>
            <a:r>
              <a:rPr lang="en" sz="1550">
                <a:solidFill>
                  <a:srgbClr val="FFFFFF"/>
                </a:solidFill>
                <a:latin typeface="Roboto"/>
                <a:ea typeface="Roboto"/>
                <a:cs typeface="Roboto"/>
                <a:sym typeface="Roboto"/>
              </a:rPr>
              <a:t>Palm oil comes from the fleshy fruit of oil palms. Unrefined palm oil is sometimes referred to as red palm oil because of its </a:t>
            </a:r>
            <a:r>
              <a:rPr lang="en" sz="1550" b="1">
                <a:solidFill>
                  <a:srgbClr val="FFFFFF"/>
                </a:solidFill>
                <a:latin typeface="Roboto"/>
                <a:ea typeface="Roboto"/>
                <a:cs typeface="Roboto"/>
                <a:sym typeface="Roboto"/>
              </a:rPr>
              <a:t>reddish-orange color</a:t>
            </a:r>
            <a:endParaRPr sz="1550">
              <a:solidFill>
                <a:srgbClr val="FFFFFF"/>
              </a:solidFill>
              <a:latin typeface="Roboto"/>
              <a:ea typeface="Roboto"/>
              <a:cs typeface="Roboto"/>
              <a:sym typeface="Roboto"/>
            </a:endParaRPr>
          </a:p>
          <a:p>
            <a:pPr marL="457200" lvl="0" indent="-327025" algn="l" rtl="0">
              <a:spcBef>
                <a:spcPts val="0"/>
              </a:spcBef>
              <a:spcAft>
                <a:spcPts val="0"/>
              </a:spcAft>
              <a:buClr>
                <a:srgbClr val="FFFFFF"/>
              </a:buClr>
              <a:buSzPts val="1550"/>
              <a:buFont typeface="Roboto"/>
              <a:buChar char="●"/>
            </a:pPr>
            <a:r>
              <a:rPr lang="en" sz="1550">
                <a:solidFill>
                  <a:srgbClr val="FFFFFF"/>
                </a:solidFill>
                <a:latin typeface="Roboto"/>
                <a:ea typeface="Roboto"/>
                <a:cs typeface="Roboto"/>
                <a:sym typeface="Roboto"/>
              </a:rPr>
              <a:t>Palm oil trees are native to West and Southwest Africa</a:t>
            </a:r>
            <a:endParaRPr sz="1550">
              <a:solidFill>
                <a:srgbClr val="FFFFFF"/>
              </a:solidFill>
              <a:latin typeface="Roboto"/>
              <a:ea typeface="Roboto"/>
              <a:cs typeface="Roboto"/>
              <a:sym typeface="Roboto"/>
            </a:endParaRPr>
          </a:p>
          <a:p>
            <a:pPr marL="457200" lvl="0" indent="-327025" algn="l" rtl="0">
              <a:spcBef>
                <a:spcPts val="0"/>
              </a:spcBef>
              <a:spcAft>
                <a:spcPts val="0"/>
              </a:spcAft>
              <a:buClr>
                <a:srgbClr val="FFFFFF"/>
              </a:buClr>
              <a:buSzPts val="1550"/>
              <a:buFont typeface="Roboto"/>
              <a:buChar char="●"/>
            </a:pPr>
            <a:r>
              <a:rPr lang="en" sz="1550">
                <a:solidFill>
                  <a:srgbClr val="FFFFFF"/>
                </a:solidFill>
                <a:latin typeface="Roboto"/>
                <a:ea typeface="Roboto"/>
                <a:cs typeface="Roboto"/>
                <a:sym typeface="Roboto"/>
              </a:rPr>
              <a:t>The biggest producer of palm oil is Indonesia</a:t>
            </a:r>
            <a:endParaRPr sz="1550">
              <a:solidFill>
                <a:srgbClr val="FFFFFF"/>
              </a:solidFill>
              <a:latin typeface="Roboto"/>
              <a:ea typeface="Roboto"/>
              <a:cs typeface="Roboto"/>
              <a:sym typeface="Robo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98100"/>
            <a:ext cx="8520600" cy="51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b="1"/>
              <a:t>What is it?</a:t>
            </a:r>
            <a:endParaRPr b="1"/>
          </a:p>
        </p:txBody>
      </p:sp>
      <p:sp>
        <p:nvSpPr>
          <p:cNvPr id="71" name="Google Shape;71;p15"/>
          <p:cNvSpPr txBox="1">
            <a:spLocks noGrp="1"/>
          </p:cNvSpPr>
          <p:nvPr>
            <p:ph type="body" idx="1"/>
          </p:nvPr>
        </p:nvSpPr>
        <p:spPr>
          <a:xfrm>
            <a:off x="311700" y="616500"/>
            <a:ext cx="8520600" cy="4526700"/>
          </a:xfrm>
          <a:prstGeom prst="rect">
            <a:avLst/>
          </a:prstGeom>
        </p:spPr>
        <p:txBody>
          <a:bodyPr spcFirstLastPara="1" wrap="square" lIns="91425" tIns="91425" rIns="91425" bIns="91425" anchor="t" anchorCtr="0">
            <a:noAutofit/>
          </a:bodyPr>
          <a:lstStyle/>
          <a:p>
            <a:pPr marL="457200" lvl="0" indent="-327025" algn="l" rtl="0">
              <a:spcBef>
                <a:spcPts val="0"/>
              </a:spcBef>
              <a:spcAft>
                <a:spcPts val="0"/>
              </a:spcAft>
              <a:buClr>
                <a:srgbClr val="FFFFFF"/>
              </a:buClr>
              <a:buSzPts val="1550"/>
              <a:buChar char="●"/>
            </a:pPr>
            <a:r>
              <a:rPr lang="en" sz="1550">
                <a:solidFill>
                  <a:srgbClr val="FFFFFF"/>
                </a:solidFill>
              </a:rPr>
              <a:t>Found in everything from shampoo to donuts, palm oil is now the most common vegetable oil in the world—and also one of the world's leading deforestation drivers. Palm oil is extracted from the fruit of the oil palm tree, which thrives in humid climates.</a:t>
            </a:r>
            <a:endParaRPr sz="2000">
              <a:solidFill>
                <a:srgbClr val="FFFFFF"/>
              </a:solidFill>
            </a:endParaRPr>
          </a:p>
          <a:p>
            <a:pPr marL="457200" lvl="0" indent="-323850" algn="l" rtl="0">
              <a:spcBef>
                <a:spcPts val="0"/>
              </a:spcBef>
              <a:spcAft>
                <a:spcPts val="0"/>
              </a:spcAft>
              <a:buClr>
                <a:srgbClr val="FFFFFF"/>
              </a:buClr>
              <a:buSzPts val="1500"/>
              <a:buChar char="●"/>
            </a:pPr>
            <a:r>
              <a:rPr lang="en" sz="1500">
                <a:solidFill>
                  <a:srgbClr val="FFFFFF"/>
                </a:solidFill>
              </a:rPr>
              <a:t>Palm Oil is an ingredient added to many food products we all eat, you just don’t know it! </a:t>
            </a:r>
            <a:endParaRPr sz="1500">
              <a:solidFill>
                <a:srgbClr val="FFFFFF"/>
              </a:solidFill>
            </a:endParaRPr>
          </a:p>
          <a:p>
            <a:pPr marL="0" lvl="0" indent="0" algn="l" rtl="0">
              <a:spcBef>
                <a:spcPts val="1600"/>
              </a:spcBef>
              <a:spcAft>
                <a:spcPts val="0"/>
              </a:spcAft>
              <a:buNone/>
            </a:pPr>
            <a:r>
              <a:rPr lang="en" sz="1700" b="1" u="sng">
                <a:solidFill>
                  <a:srgbClr val="FF0000"/>
                </a:solidFill>
              </a:rPr>
              <a:t>Why has it grown so much in popularity? I’ll tell you why:</a:t>
            </a:r>
            <a:endParaRPr sz="1700" b="1" u="sng">
              <a:solidFill>
                <a:srgbClr val="FF0000"/>
              </a:solidFill>
            </a:endParaRPr>
          </a:p>
          <a:p>
            <a:pPr marL="457200" lvl="0" indent="-323850" algn="l" rtl="0">
              <a:spcBef>
                <a:spcPts val="1600"/>
              </a:spcBef>
              <a:spcAft>
                <a:spcPts val="0"/>
              </a:spcAft>
              <a:buClr>
                <a:srgbClr val="FFFFFF"/>
              </a:buClr>
              <a:buSzPts val="1500"/>
              <a:buChar char="●"/>
            </a:pPr>
            <a:r>
              <a:rPr lang="en" sz="1500">
                <a:solidFill>
                  <a:srgbClr val="FFFFFF"/>
                </a:solidFill>
              </a:rPr>
              <a:t>Palm oil is a natural preservative, which means by adding it to all your food products you can give it a much longer shelf life. Very appealing to all food producers!</a:t>
            </a:r>
            <a:endParaRPr sz="1500">
              <a:solidFill>
                <a:srgbClr val="FFFFFF"/>
              </a:solidFill>
            </a:endParaRPr>
          </a:p>
          <a:p>
            <a:pPr marL="457200" lvl="0" indent="-323850" algn="l" rtl="0">
              <a:spcBef>
                <a:spcPts val="0"/>
              </a:spcBef>
              <a:spcAft>
                <a:spcPts val="0"/>
              </a:spcAft>
              <a:buClr>
                <a:srgbClr val="FFFFFF"/>
              </a:buClr>
              <a:buSzPts val="1500"/>
              <a:buChar char="●"/>
            </a:pPr>
            <a:r>
              <a:rPr lang="en" sz="1500">
                <a:solidFill>
                  <a:srgbClr val="FFFFFF"/>
                </a:solidFill>
              </a:rPr>
              <a:t>Palm oil is odourless! So when you add it to things, it doesn’t change the flavour of your product</a:t>
            </a:r>
            <a:endParaRPr sz="1500">
              <a:solidFill>
                <a:srgbClr val="FFFFFF"/>
              </a:solidFill>
            </a:endParaRPr>
          </a:p>
          <a:p>
            <a:pPr marL="457200" lvl="0" indent="-323850" algn="l" rtl="0">
              <a:spcBef>
                <a:spcPts val="0"/>
              </a:spcBef>
              <a:spcAft>
                <a:spcPts val="0"/>
              </a:spcAft>
              <a:buClr>
                <a:srgbClr val="FFFFFF"/>
              </a:buClr>
              <a:buSzPts val="1500"/>
              <a:buChar char="●"/>
            </a:pPr>
            <a:r>
              <a:rPr lang="en" sz="1500">
                <a:solidFill>
                  <a:srgbClr val="FFFFFF"/>
                </a:solidFill>
              </a:rPr>
              <a:t>Palm oil has a very appealing smooth and creamy texture</a:t>
            </a:r>
            <a:endParaRPr sz="1500">
              <a:solidFill>
                <a:srgbClr val="FFFFFF"/>
              </a:solidFill>
            </a:endParaRPr>
          </a:p>
          <a:p>
            <a:pPr marL="457200" lvl="0" indent="-323850" algn="l" rtl="0">
              <a:spcBef>
                <a:spcPts val="0"/>
              </a:spcBef>
              <a:spcAft>
                <a:spcPts val="0"/>
              </a:spcAft>
              <a:buClr>
                <a:srgbClr val="FFFFFF"/>
              </a:buClr>
              <a:buSzPts val="1500"/>
              <a:buChar char="●"/>
            </a:pPr>
            <a:r>
              <a:rPr lang="en" sz="1500">
                <a:solidFill>
                  <a:srgbClr val="FFFFFF"/>
                </a:solidFill>
              </a:rPr>
              <a:t>Palm oil is great for cooking, especially at high temperatures</a:t>
            </a:r>
            <a:endParaRPr sz="1500">
              <a:solidFill>
                <a:srgbClr val="FFFFFF"/>
              </a:solidFill>
            </a:endParaRPr>
          </a:p>
          <a:p>
            <a:pPr marL="0" lvl="0" indent="0" algn="l" rtl="0">
              <a:spcBef>
                <a:spcPts val="1600"/>
              </a:spcBef>
              <a:spcAft>
                <a:spcPts val="0"/>
              </a:spcAft>
              <a:buNone/>
            </a:pPr>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pic>
        <p:nvPicPr>
          <p:cNvPr id="72" name="Google Shape;72;p15"/>
          <p:cNvPicPr preferRelativeResize="0"/>
          <p:nvPr/>
        </p:nvPicPr>
        <p:blipFill>
          <a:blip r:embed="rId3">
            <a:alphaModFix/>
          </a:blip>
          <a:stretch>
            <a:fillRect/>
          </a:stretch>
        </p:blipFill>
        <p:spPr>
          <a:xfrm>
            <a:off x="7136725" y="3284400"/>
            <a:ext cx="2007275" cy="1859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6"/>
          <p:cNvSpPr txBox="1">
            <a:spLocks noGrp="1"/>
          </p:cNvSpPr>
          <p:nvPr>
            <p:ph type="title"/>
          </p:nvPr>
        </p:nvSpPr>
        <p:spPr>
          <a:xfrm>
            <a:off x="311700" y="-743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Why is it an issue?</a:t>
            </a:r>
            <a:endParaRPr/>
          </a:p>
        </p:txBody>
      </p:sp>
      <p:sp>
        <p:nvSpPr>
          <p:cNvPr id="78" name="Google Shape;78;p16"/>
          <p:cNvSpPr txBox="1">
            <a:spLocks noGrp="1"/>
          </p:cNvSpPr>
          <p:nvPr>
            <p:ph type="body" idx="1"/>
          </p:nvPr>
        </p:nvSpPr>
        <p:spPr>
          <a:xfrm>
            <a:off x="185550" y="424800"/>
            <a:ext cx="8520600" cy="4293900"/>
          </a:xfrm>
          <a:prstGeom prst="rect">
            <a:avLst/>
          </a:prstGeom>
        </p:spPr>
        <p:txBody>
          <a:bodyPr spcFirstLastPara="1" wrap="square" lIns="91425" tIns="91425" rIns="91425" bIns="91425" anchor="t" anchorCtr="0">
            <a:noAutofit/>
          </a:bodyPr>
          <a:lstStyle/>
          <a:p>
            <a:pPr marL="457200" lvl="0" indent="-323850" algn="l" rtl="0">
              <a:spcBef>
                <a:spcPts val="0"/>
              </a:spcBef>
              <a:spcAft>
                <a:spcPts val="0"/>
              </a:spcAft>
              <a:buClr>
                <a:schemeClr val="dk1"/>
              </a:buClr>
              <a:buSzPts val="1500"/>
              <a:buChar char="●"/>
            </a:pPr>
            <a:r>
              <a:rPr lang="en" sz="1500">
                <a:solidFill>
                  <a:srgbClr val="FFFFFF"/>
                </a:solidFill>
              </a:rPr>
              <a:t>Palm Oil plantations are rapidly removing the world of it’s vital trees and forests</a:t>
            </a:r>
            <a:endParaRPr sz="1500">
              <a:solidFill>
                <a:srgbClr val="FFFFFF"/>
              </a:solidFill>
            </a:endParaRPr>
          </a:p>
          <a:p>
            <a:pPr marL="457200" lvl="0" indent="-323850" algn="l" rtl="0">
              <a:spcBef>
                <a:spcPts val="0"/>
              </a:spcBef>
              <a:spcAft>
                <a:spcPts val="0"/>
              </a:spcAft>
              <a:buClr>
                <a:srgbClr val="FFFFFF"/>
              </a:buClr>
              <a:buSzPts val="1500"/>
              <a:buChar char="●"/>
            </a:pPr>
            <a:r>
              <a:rPr lang="en" sz="1500">
                <a:solidFill>
                  <a:srgbClr val="FFFFFF"/>
                </a:solidFill>
              </a:rPr>
              <a:t>In the past 16 years an estimated 100,000 Orangutans have died due to habitat loss directly linked to deforestation to plant more palm oil plantations</a:t>
            </a:r>
            <a:endParaRPr sz="1500">
              <a:solidFill>
                <a:srgbClr val="FFFFFF"/>
              </a:solidFill>
            </a:endParaRPr>
          </a:p>
          <a:p>
            <a:pPr marL="457200" lvl="0" indent="-323850" algn="l" rtl="0">
              <a:spcBef>
                <a:spcPts val="0"/>
              </a:spcBef>
              <a:spcAft>
                <a:spcPts val="0"/>
              </a:spcAft>
              <a:buClr>
                <a:schemeClr val="dk1"/>
              </a:buClr>
              <a:buSzPts val="1500"/>
              <a:buChar char="●"/>
            </a:pPr>
            <a:r>
              <a:rPr lang="en" sz="1500">
                <a:solidFill>
                  <a:srgbClr val="FFFFFF"/>
                </a:solidFill>
              </a:rPr>
              <a:t>Not just the Orangutans but Elephants, Rhinos and Tigers are on the brink of extinction. </a:t>
            </a:r>
            <a:r>
              <a:rPr lang="en" sz="1500" b="1">
                <a:solidFill>
                  <a:srgbClr val="FF0000"/>
                </a:solidFill>
              </a:rPr>
              <a:t>Do we really need palm oil that much? Is there a better way to produce it that doesn’t mean we are adding to climate change by getting rid of trees and animal habitats?</a:t>
            </a:r>
            <a:endParaRPr sz="1500" b="1">
              <a:solidFill>
                <a:srgbClr val="FF0000"/>
              </a:solidFill>
            </a:endParaRPr>
          </a:p>
          <a:p>
            <a:pPr marL="457200" lvl="0" indent="-323850" algn="l" rtl="0">
              <a:spcBef>
                <a:spcPts val="0"/>
              </a:spcBef>
              <a:spcAft>
                <a:spcPts val="0"/>
              </a:spcAft>
              <a:buClr>
                <a:srgbClr val="FFFFFF"/>
              </a:buClr>
              <a:buSzPts val="1500"/>
              <a:buChar char="●"/>
            </a:pPr>
            <a:r>
              <a:rPr lang="en" sz="1500">
                <a:solidFill>
                  <a:srgbClr val="FFFFFF"/>
                </a:solidFill>
              </a:rPr>
              <a:t>70% of Earth’s land animals and plants live in forests</a:t>
            </a:r>
            <a:endParaRPr sz="1900">
              <a:solidFill>
                <a:srgbClr val="FFFFFF"/>
              </a:solidFill>
            </a:endParaRPr>
          </a:p>
          <a:p>
            <a:pPr marL="457200" lvl="0" indent="-323850" algn="l" rtl="0">
              <a:spcBef>
                <a:spcPts val="0"/>
              </a:spcBef>
              <a:spcAft>
                <a:spcPts val="0"/>
              </a:spcAft>
              <a:buClr>
                <a:srgbClr val="FFFFFF"/>
              </a:buClr>
              <a:buSzPts val="1500"/>
              <a:buChar char="●"/>
            </a:pPr>
            <a:r>
              <a:rPr lang="en" sz="1500">
                <a:solidFill>
                  <a:srgbClr val="FFFFFF"/>
                </a:solidFill>
              </a:rPr>
              <a:t>Plants/trees create oxygen and absorb greenhouse gases</a:t>
            </a:r>
            <a:endParaRPr sz="1500">
              <a:solidFill>
                <a:srgbClr val="FFFFFF"/>
              </a:solidFill>
            </a:endParaRPr>
          </a:p>
          <a:p>
            <a:pPr marL="457200" lvl="0" indent="-355600" algn="l" rtl="0">
              <a:spcBef>
                <a:spcPts val="0"/>
              </a:spcBef>
              <a:spcAft>
                <a:spcPts val="0"/>
              </a:spcAft>
              <a:buClr>
                <a:srgbClr val="FFFFFF"/>
              </a:buClr>
              <a:buSzPts val="2000"/>
              <a:buChar char="●"/>
            </a:pPr>
            <a:r>
              <a:rPr lang="en" sz="1500">
                <a:solidFill>
                  <a:srgbClr val="FFFFFF"/>
                </a:solidFill>
              </a:rPr>
              <a:t>Over 50% of processed goods contain palm oil, including, healthy, vegan and organic products — it’s in nearly everything, from soaps and cleaning products, to margarine and dog food</a:t>
            </a:r>
            <a:endParaRPr sz="2000">
              <a:solidFill>
                <a:srgbClr val="FFFFFF"/>
              </a:solidFill>
            </a:endParaRPr>
          </a:p>
        </p:txBody>
      </p:sp>
      <p:pic>
        <p:nvPicPr>
          <p:cNvPr id="79" name="Google Shape;79;p16">
            <a:hlinkClick r:id="rId3"/>
          </p:cNvPr>
          <p:cNvPicPr preferRelativeResize="0"/>
          <p:nvPr/>
        </p:nvPicPr>
        <p:blipFill>
          <a:blip r:embed="rId4">
            <a:alphaModFix/>
          </a:blip>
          <a:stretch>
            <a:fillRect/>
          </a:stretch>
        </p:blipFill>
        <p:spPr>
          <a:xfrm>
            <a:off x="6333325" y="3268825"/>
            <a:ext cx="2810675" cy="1874674"/>
          </a:xfrm>
          <a:prstGeom prst="rect">
            <a:avLst/>
          </a:prstGeom>
          <a:noFill/>
          <a:ln>
            <a:noFill/>
          </a:ln>
        </p:spPr>
      </p:pic>
      <p:pic>
        <p:nvPicPr>
          <p:cNvPr id="80" name="Google Shape;80;p16">
            <a:hlinkClick r:id="rId5"/>
          </p:cNvPr>
          <p:cNvPicPr preferRelativeResize="0"/>
          <p:nvPr/>
        </p:nvPicPr>
        <p:blipFill>
          <a:blip r:embed="rId6">
            <a:alphaModFix/>
          </a:blip>
          <a:stretch>
            <a:fillRect/>
          </a:stretch>
        </p:blipFill>
        <p:spPr>
          <a:xfrm>
            <a:off x="3813453" y="3268825"/>
            <a:ext cx="2519872" cy="1874676"/>
          </a:xfrm>
          <a:prstGeom prst="rect">
            <a:avLst/>
          </a:prstGeom>
          <a:noFill/>
          <a:ln>
            <a:noFill/>
          </a:ln>
        </p:spPr>
      </p:pic>
      <p:pic>
        <p:nvPicPr>
          <p:cNvPr id="81" name="Google Shape;81;p16">
            <a:hlinkClick r:id="rId7"/>
          </p:cNvPr>
          <p:cNvPicPr preferRelativeResize="0"/>
          <p:nvPr/>
        </p:nvPicPr>
        <p:blipFill>
          <a:blip r:embed="rId8">
            <a:alphaModFix/>
          </a:blip>
          <a:stretch>
            <a:fillRect/>
          </a:stretch>
        </p:blipFill>
        <p:spPr>
          <a:xfrm>
            <a:off x="2173112" y="3268825"/>
            <a:ext cx="1640341" cy="1874675"/>
          </a:xfrm>
          <a:prstGeom prst="rect">
            <a:avLst/>
          </a:prstGeom>
          <a:noFill/>
          <a:ln>
            <a:noFill/>
          </a:ln>
        </p:spPr>
      </p:pic>
      <p:pic>
        <p:nvPicPr>
          <p:cNvPr id="82" name="Google Shape;82;p16">
            <a:hlinkClick r:id="rId9"/>
          </p:cNvPr>
          <p:cNvPicPr preferRelativeResize="0"/>
          <p:nvPr/>
        </p:nvPicPr>
        <p:blipFill>
          <a:blip r:embed="rId10">
            <a:alphaModFix/>
          </a:blip>
          <a:stretch>
            <a:fillRect/>
          </a:stretch>
        </p:blipFill>
        <p:spPr>
          <a:xfrm>
            <a:off x="0" y="3606650"/>
            <a:ext cx="2173101" cy="153685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What can we all do about it?</a:t>
            </a:r>
            <a:endParaRPr/>
          </a:p>
        </p:txBody>
      </p:sp>
      <p:sp>
        <p:nvSpPr>
          <p:cNvPr id="88" name="Google Shape;88;p17"/>
          <p:cNvSpPr txBox="1">
            <a:spLocks noGrp="1"/>
          </p:cNvSpPr>
          <p:nvPr>
            <p:ph type="body" idx="1"/>
          </p:nvPr>
        </p:nvSpPr>
        <p:spPr>
          <a:xfrm>
            <a:off x="311700" y="930950"/>
            <a:ext cx="6079200" cy="3990900"/>
          </a:xfrm>
          <a:prstGeom prst="rect">
            <a:avLst/>
          </a:prstGeom>
        </p:spPr>
        <p:txBody>
          <a:bodyPr spcFirstLastPara="1" wrap="square" lIns="91425" tIns="91425" rIns="91425" bIns="91425" anchor="t" anchorCtr="0">
            <a:noAutofit/>
          </a:bodyPr>
          <a:lstStyle/>
          <a:p>
            <a:pPr marL="0" lvl="0" indent="0" algn="l" rtl="0">
              <a:lnSpc>
                <a:spcPct val="144000"/>
              </a:lnSpc>
              <a:spcBef>
                <a:spcPts val="1200"/>
              </a:spcBef>
              <a:spcAft>
                <a:spcPts val="0"/>
              </a:spcAft>
              <a:buNone/>
            </a:pPr>
            <a:r>
              <a:rPr lang="en" sz="1400">
                <a:solidFill>
                  <a:srgbClr val="FFFFFF"/>
                </a:solidFill>
              </a:rPr>
              <a:t>Some types of palm oil are better than others when it comes to preventing deforestation.</a:t>
            </a:r>
            <a:endParaRPr sz="1400">
              <a:solidFill>
                <a:srgbClr val="FFFFFF"/>
              </a:solidFill>
            </a:endParaRPr>
          </a:p>
          <a:p>
            <a:pPr marL="0" lvl="0" indent="0" algn="l" rtl="0">
              <a:spcBef>
                <a:spcPts val="1500"/>
              </a:spcBef>
              <a:spcAft>
                <a:spcPts val="0"/>
              </a:spcAft>
              <a:buNone/>
            </a:pPr>
            <a:r>
              <a:rPr lang="en" sz="1400">
                <a:solidFill>
                  <a:srgbClr val="FFFFFF"/>
                </a:solidFill>
              </a:rPr>
              <a:t>Sustainable palm oil is much better for the environment than unsustainable palm oil.</a:t>
            </a:r>
            <a:endParaRPr sz="1400">
              <a:solidFill>
                <a:srgbClr val="FFFFFF"/>
              </a:solidFill>
            </a:endParaRPr>
          </a:p>
          <a:p>
            <a:pPr marL="0" lvl="0" indent="0" algn="l" rtl="0">
              <a:spcBef>
                <a:spcPts val="1500"/>
              </a:spcBef>
              <a:spcAft>
                <a:spcPts val="0"/>
              </a:spcAft>
              <a:buNone/>
            </a:pPr>
            <a:r>
              <a:rPr lang="en" sz="1400">
                <a:solidFill>
                  <a:srgbClr val="FFFFFF"/>
                </a:solidFill>
              </a:rPr>
              <a:t>Unsustainable palm oil means forests full of lots of different plants, animals and trees are cut down, whereas sustainable palm oil does not.</a:t>
            </a:r>
            <a:endParaRPr sz="1400">
              <a:solidFill>
                <a:srgbClr val="FFFFFF"/>
              </a:solidFill>
            </a:endParaRPr>
          </a:p>
          <a:p>
            <a:pPr marL="0" lvl="0" indent="0" algn="l" rtl="0">
              <a:spcBef>
                <a:spcPts val="1500"/>
              </a:spcBef>
              <a:spcAft>
                <a:spcPts val="0"/>
              </a:spcAft>
              <a:buNone/>
            </a:pPr>
            <a:r>
              <a:rPr lang="en" sz="1400">
                <a:solidFill>
                  <a:srgbClr val="FFFFFF"/>
                </a:solidFill>
              </a:rPr>
              <a:t>Sustainable palm oil plantations create special wildlife zones and do not clear any important forests.</a:t>
            </a:r>
            <a:endParaRPr sz="1400">
              <a:solidFill>
                <a:srgbClr val="FFFFFF"/>
              </a:solidFill>
            </a:endParaRPr>
          </a:p>
          <a:p>
            <a:pPr marL="0" lvl="0" indent="0" algn="l" rtl="0">
              <a:lnSpc>
                <a:spcPct val="144000"/>
              </a:lnSpc>
              <a:spcBef>
                <a:spcPts val="1200"/>
              </a:spcBef>
              <a:spcAft>
                <a:spcPts val="0"/>
              </a:spcAft>
              <a:buClr>
                <a:schemeClr val="dk1"/>
              </a:buClr>
              <a:buSzPts val="1100"/>
              <a:buFont typeface="Arial"/>
              <a:buNone/>
            </a:pPr>
            <a:endParaRPr sz="1750">
              <a:solidFill>
                <a:srgbClr val="FFFFFF"/>
              </a:solidFill>
              <a:highlight>
                <a:srgbClr val="FFFFFF"/>
              </a:highlight>
              <a:latin typeface="Lobster"/>
              <a:ea typeface="Lobster"/>
              <a:cs typeface="Lobster"/>
              <a:sym typeface="Lobster"/>
            </a:endParaRPr>
          </a:p>
          <a:p>
            <a:pPr marL="0" lvl="0" indent="0" algn="l" rtl="0">
              <a:spcBef>
                <a:spcPts val="1200"/>
              </a:spcBef>
              <a:spcAft>
                <a:spcPts val="1600"/>
              </a:spcAft>
              <a:buNone/>
            </a:pPr>
            <a:endParaRPr sz="2100"/>
          </a:p>
        </p:txBody>
      </p:sp>
      <p:pic>
        <p:nvPicPr>
          <p:cNvPr id="89" name="Google Shape;89;p17"/>
          <p:cNvPicPr preferRelativeResize="0"/>
          <p:nvPr/>
        </p:nvPicPr>
        <p:blipFill>
          <a:blip r:embed="rId3">
            <a:alphaModFix/>
          </a:blip>
          <a:stretch>
            <a:fillRect/>
          </a:stretch>
        </p:blipFill>
        <p:spPr>
          <a:xfrm>
            <a:off x="6390825" y="33950"/>
            <a:ext cx="2753175" cy="3708050"/>
          </a:xfrm>
          <a:prstGeom prst="rect">
            <a:avLst/>
          </a:prstGeom>
          <a:noFill/>
          <a:ln>
            <a:noFill/>
          </a:ln>
        </p:spPr>
      </p:pic>
      <p:pic>
        <p:nvPicPr>
          <p:cNvPr id="90" name="Google Shape;90;p17"/>
          <p:cNvPicPr preferRelativeResize="0"/>
          <p:nvPr/>
        </p:nvPicPr>
        <p:blipFill>
          <a:blip r:embed="rId4">
            <a:alphaModFix/>
          </a:blip>
          <a:stretch>
            <a:fillRect/>
          </a:stretch>
        </p:blipFill>
        <p:spPr>
          <a:xfrm>
            <a:off x="3865810" y="3742000"/>
            <a:ext cx="1412375" cy="13731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a:t>
            </a:r>
            <a:r>
              <a:rPr lang="en" sz="2700"/>
              <a:t> found that quite a few cereals made by Lidl and Aldi were palm oil free. Aldi also sell the best </a:t>
            </a:r>
            <a:r>
              <a:rPr lang="en"/>
              <a:t>tasting palm oil free peanut butter!</a:t>
            </a:r>
            <a:endParaRPr/>
          </a:p>
        </p:txBody>
      </p:sp>
      <p:sp>
        <p:nvSpPr>
          <p:cNvPr id="96" name="Google Shape;96;p18"/>
          <p:cNvSpPr txBox="1">
            <a:spLocks noGrp="1"/>
          </p:cNvSpPr>
          <p:nvPr>
            <p:ph type="body" idx="1"/>
          </p:nvPr>
        </p:nvSpPr>
        <p:spPr>
          <a:xfrm>
            <a:off x="557725" y="1940225"/>
            <a:ext cx="4672500" cy="2752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400">
                <a:solidFill>
                  <a:srgbClr val="FFFFFF"/>
                </a:solidFill>
              </a:rPr>
              <a:t>The Foodie Market (Aldi) peanut butter</a:t>
            </a:r>
            <a:endParaRPr sz="1400">
              <a:solidFill>
                <a:srgbClr val="FFFFFF"/>
              </a:solidFill>
            </a:endParaRPr>
          </a:p>
          <a:p>
            <a:pPr marL="0" lvl="0" indent="0" algn="l" rtl="0">
              <a:lnSpc>
                <a:spcPct val="100000"/>
              </a:lnSpc>
              <a:spcBef>
                <a:spcPts val="0"/>
              </a:spcBef>
              <a:spcAft>
                <a:spcPts val="0"/>
              </a:spcAft>
              <a:buNone/>
            </a:pPr>
            <a:r>
              <a:rPr lang="en" sz="1400">
                <a:solidFill>
                  <a:srgbClr val="FFFFFF"/>
                </a:solidFill>
              </a:rPr>
              <a:t>Lidl Fruit flakes cereal</a:t>
            </a:r>
            <a:endParaRPr sz="1400">
              <a:solidFill>
                <a:srgbClr val="FFFFFF"/>
              </a:solidFill>
            </a:endParaRPr>
          </a:p>
          <a:p>
            <a:pPr marL="0" lvl="0" indent="0" algn="l" rtl="0">
              <a:lnSpc>
                <a:spcPct val="100000"/>
              </a:lnSpc>
              <a:spcBef>
                <a:spcPts val="0"/>
              </a:spcBef>
              <a:spcAft>
                <a:spcPts val="0"/>
              </a:spcAft>
              <a:buNone/>
            </a:pPr>
            <a:r>
              <a:rPr lang="en" sz="1400">
                <a:solidFill>
                  <a:srgbClr val="FFFFFF"/>
                </a:solidFill>
              </a:rPr>
              <a:t>Lidl Rice crispies</a:t>
            </a:r>
            <a:endParaRPr sz="1400">
              <a:solidFill>
                <a:srgbClr val="FFFFFF"/>
              </a:solidFill>
            </a:endParaRPr>
          </a:p>
          <a:p>
            <a:pPr marL="0" lvl="0" indent="0" algn="l" rtl="0">
              <a:lnSpc>
                <a:spcPct val="100000"/>
              </a:lnSpc>
              <a:spcBef>
                <a:spcPts val="0"/>
              </a:spcBef>
              <a:spcAft>
                <a:spcPts val="0"/>
              </a:spcAft>
              <a:buNone/>
            </a:pPr>
            <a:r>
              <a:rPr lang="en" sz="1400">
                <a:solidFill>
                  <a:srgbClr val="FFFFFF"/>
                </a:solidFill>
              </a:rPr>
              <a:t>Lidl Muesli</a:t>
            </a:r>
            <a:endParaRPr sz="1400">
              <a:solidFill>
                <a:srgbClr val="FFFFFF"/>
              </a:solidFill>
            </a:endParaRPr>
          </a:p>
          <a:p>
            <a:pPr marL="0" lvl="0" indent="0" algn="l" rtl="0">
              <a:lnSpc>
                <a:spcPct val="100000"/>
              </a:lnSpc>
              <a:spcBef>
                <a:spcPts val="0"/>
              </a:spcBef>
              <a:spcAft>
                <a:spcPts val="0"/>
              </a:spcAft>
              <a:buNone/>
            </a:pPr>
            <a:r>
              <a:rPr lang="en" sz="1400">
                <a:solidFill>
                  <a:srgbClr val="FFFFFF"/>
                </a:solidFill>
              </a:rPr>
              <a:t>Lidl wheat biscuits (Wheetabix)</a:t>
            </a:r>
            <a:endParaRPr sz="1400">
              <a:solidFill>
                <a:srgbClr val="FFFFFF"/>
              </a:solidFill>
            </a:endParaRPr>
          </a:p>
          <a:p>
            <a:pPr marL="0" lvl="0" indent="0" algn="l" rtl="0">
              <a:lnSpc>
                <a:spcPct val="100000"/>
              </a:lnSpc>
              <a:spcBef>
                <a:spcPts val="0"/>
              </a:spcBef>
              <a:spcAft>
                <a:spcPts val="0"/>
              </a:spcAft>
              <a:buNone/>
            </a:pPr>
            <a:r>
              <a:rPr lang="en" sz="1400">
                <a:solidFill>
                  <a:srgbClr val="FFFFFF"/>
                </a:solidFill>
              </a:rPr>
              <a:t>Lidl blueberry wheats</a:t>
            </a:r>
            <a:endParaRPr/>
          </a:p>
        </p:txBody>
      </p:sp>
      <p:pic>
        <p:nvPicPr>
          <p:cNvPr id="97" name="Google Shape;97;p18"/>
          <p:cNvPicPr preferRelativeResize="0"/>
          <p:nvPr/>
        </p:nvPicPr>
        <p:blipFill>
          <a:blip r:embed="rId3">
            <a:alphaModFix/>
          </a:blip>
          <a:stretch>
            <a:fillRect/>
          </a:stretch>
        </p:blipFill>
        <p:spPr>
          <a:xfrm>
            <a:off x="5725075" y="1732338"/>
            <a:ext cx="3048000" cy="27527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9"/>
          <p:cNvSpPr txBox="1">
            <a:spLocks noGrp="1"/>
          </p:cNvSpPr>
          <p:nvPr>
            <p:ph type="title"/>
          </p:nvPr>
        </p:nvSpPr>
        <p:spPr>
          <a:xfrm>
            <a:off x="225900" y="1847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But quite a lot of our favourite food items contain palm oil…..</a:t>
            </a:r>
            <a:endParaRPr/>
          </a:p>
          <a:p>
            <a:pPr marL="0" lvl="0" indent="0" algn="l" rtl="0">
              <a:spcBef>
                <a:spcPts val="0"/>
              </a:spcBef>
              <a:spcAft>
                <a:spcPts val="0"/>
              </a:spcAft>
              <a:buNone/>
            </a:pPr>
            <a:endParaRPr/>
          </a:p>
        </p:txBody>
      </p:sp>
      <p:sp>
        <p:nvSpPr>
          <p:cNvPr id="103" name="Google Shape;103;p19"/>
          <p:cNvSpPr txBox="1">
            <a:spLocks noGrp="1"/>
          </p:cNvSpPr>
          <p:nvPr>
            <p:ph type="body" idx="1"/>
          </p:nvPr>
        </p:nvSpPr>
        <p:spPr>
          <a:xfrm>
            <a:off x="3731700" y="839088"/>
            <a:ext cx="50148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400">
                <a:solidFill>
                  <a:schemeClr val="dk1"/>
                </a:solidFill>
              </a:rPr>
              <a:t>Cadbury’s chocolate fingers</a:t>
            </a:r>
            <a:endParaRPr sz="1400">
              <a:solidFill>
                <a:schemeClr val="dk1"/>
              </a:solidFill>
            </a:endParaRPr>
          </a:p>
          <a:p>
            <a:pPr marL="0" lvl="0" indent="0" algn="l" rtl="0">
              <a:lnSpc>
                <a:spcPct val="100000"/>
              </a:lnSpc>
              <a:spcBef>
                <a:spcPts val="0"/>
              </a:spcBef>
              <a:spcAft>
                <a:spcPts val="0"/>
              </a:spcAft>
              <a:buNone/>
            </a:pPr>
            <a:r>
              <a:rPr lang="en" sz="1400">
                <a:solidFill>
                  <a:schemeClr val="dk1"/>
                </a:solidFill>
              </a:rPr>
              <a:t>Lidl Twix alternative</a:t>
            </a:r>
            <a:endParaRPr sz="1400">
              <a:solidFill>
                <a:schemeClr val="dk1"/>
              </a:solidFill>
            </a:endParaRPr>
          </a:p>
          <a:p>
            <a:pPr marL="0" lvl="0" indent="0" algn="l" rtl="0">
              <a:lnSpc>
                <a:spcPct val="100000"/>
              </a:lnSpc>
              <a:spcBef>
                <a:spcPts val="0"/>
              </a:spcBef>
              <a:spcAft>
                <a:spcPts val="0"/>
              </a:spcAft>
              <a:buNone/>
            </a:pPr>
            <a:r>
              <a:rPr lang="en" sz="1400">
                <a:solidFill>
                  <a:schemeClr val="dk1"/>
                </a:solidFill>
              </a:rPr>
              <a:t>McVities Chocolate digestives</a:t>
            </a:r>
            <a:endParaRPr sz="1400">
              <a:solidFill>
                <a:schemeClr val="dk1"/>
              </a:solidFill>
            </a:endParaRPr>
          </a:p>
          <a:p>
            <a:pPr marL="0" lvl="0" indent="0" algn="l" rtl="0">
              <a:lnSpc>
                <a:spcPct val="100000"/>
              </a:lnSpc>
              <a:spcBef>
                <a:spcPts val="0"/>
              </a:spcBef>
              <a:spcAft>
                <a:spcPts val="0"/>
              </a:spcAft>
              <a:buNone/>
            </a:pPr>
            <a:r>
              <a:rPr lang="en" sz="1400">
                <a:solidFill>
                  <a:schemeClr val="dk1"/>
                </a:solidFill>
              </a:rPr>
              <a:t>Sorren apple cake bars</a:t>
            </a:r>
            <a:endParaRPr sz="1400">
              <a:solidFill>
                <a:schemeClr val="dk1"/>
              </a:solidFill>
            </a:endParaRPr>
          </a:p>
          <a:p>
            <a:pPr marL="0" lvl="0" indent="0" algn="l" rtl="0">
              <a:lnSpc>
                <a:spcPct val="100000"/>
              </a:lnSpc>
              <a:spcBef>
                <a:spcPts val="0"/>
              </a:spcBef>
              <a:spcAft>
                <a:spcPts val="0"/>
              </a:spcAft>
              <a:buNone/>
            </a:pPr>
            <a:r>
              <a:rPr lang="en" sz="1400">
                <a:solidFill>
                  <a:schemeClr val="dk1"/>
                </a:solidFill>
              </a:rPr>
              <a:t>Lidl ready made custard</a:t>
            </a:r>
            <a:endParaRPr sz="1400">
              <a:solidFill>
                <a:schemeClr val="dk1"/>
              </a:solidFill>
            </a:endParaRPr>
          </a:p>
          <a:p>
            <a:pPr marL="0" lvl="0" indent="0" algn="l" rtl="0">
              <a:lnSpc>
                <a:spcPct val="100000"/>
              </a:lnSpc>
              <a:spcBef>
                <a:spcPts val="0"/>
              </a:spcBef>
              <a:spcAft>
                <a:spcPts val="0"/>
              </a:spcAft>
              <a:buNone/>
            </a:pPr>
            <a:r>
              <a:rPr lang="en" sz="1400">
                <a:solidFill>
                  <a:schemeClr val="dk1"/>
                </a:solidFill>
              </a:rPr>
              <a:t>Bisto gravy granules</a:t>
            </a:r>
            <a:endParaRPr sz="1400">
              <a:solidFill>
                <a:schemeClr val="dk1"/>
              </a:solidFill>
            </a:endParaRPr>
          </a:p>
          <a:p>
            <a:pPr marL="0" lvl="0" indent="0" algn="l" rtl="0">
              <a:lnSpc>
                <a:spcPct val="100000"/>
              </a:lnSpc>
              <a:spcBef>
                <a:spcPts val="0"/>
              </a:spcBef>
              <a:spcAft>
                <a:spcPts val="0"/>
              </a:spcAft>
              <a:buNone/>
            </a:pPr>
            <a:r>
              <a:rPr lang="en" sz="1400">
                <a:solidFill>
                  <a:schemeClr val="dk1"/>
                </a:solidFill>
              </a:rPr>
              <a:t>Mars Galaxy chocolate cookies</a:t>
            </a:r>
            <a:endParaRPr sz="1400">
              <a:solidFill>
                <a:schemeClr val="dk1"/>
              </a:solidFill>
            </a:endParaRPr>
          </a:p>
          <a:p>
            <a:pPr marL="0" lvl="0" indent="0" algn="l" rtl="0">
              <a:lnSpc>
                <a:spcPct val="100000"/>
              </a:lnSpc>
              <a:spcBef>
                <a:spcPts val="0"/>
              </a:spcBef>
              <a:spcAft>
                <a:spcPts val="0"/>
              </a:spcAft>
              <a:buNone/>
            </a:pPr>
            <a:r>
              <a:rPr lang="en" sz="1400">
                <a:solidFill>
                  <a:schemeClr val="dk1"/>
                </a:solidFill>
              </a:rPr>
              <a:t>Lidl Super Nutty Granola</a:t>
            </a:r>
            <a:endParaRPr sz="1400">
              <a:solidFill>
                <a:schemeClr val="dk1"/>
              </a:solidFill>
            </a:endParaRPr>
          </a:p>
          <a:p>
            <a:pPr marL="0" lvl="0" indent="0" algn="l" rtl="0">
              <a:lnSpc>
                <a:spcPct val="100000"/>
              </a:lnSpc>
              <a:spcBef>
                <a:spcPts val="0"/>
              </a:spcBef>
              <a:spcAft>
                <a:spcPts val="0"/>
              </a:spcAft>
              <a:buNone/>
            </a:pPr>
            <a:r>
              <a:rPr lang="en" sz="1400">
                <a:solidFill>
                  <a:schemeClr val="dk1"/>
                </a:solidFill>
              </a:rPr>
              <a:t>Lidl Kinder Bueno alternative</a:t>
            </a:r>
            <a:endParaRPr sz="1400">
              <a:solidFill>
                <a:schemeClr val="dk1"/>
              </a:solidFill>
            </a:endParaRPr>
          </a:p>
          <a:p>
            <a:pPr marL="0" lvl="0" indent="0" algn="l" rtl="0">
              <a:lnSpc>
                <a:spcPct val="100000"/>
              </a:lnSpc>
              <a:spcBef>
                <a:spcPts val="0"/>
              </a:spcBef>
              <a:spcAft>
                <a:spcPts val="0"/>
              </a:spcAft>
              <a:buNone/>
            </a:pPr>
            <a:endParaRPr sz="1400">
              <a:solidFill>
                <a:schemeClr val="dk1"/>
              </a:solidFill>
            </a:endParaRPr>
          </a:p>
          <a:p>
            <a:pPr marL="0" lvl="0" indent="0" algn="l" rtl="0">
              <a:spcBef>
                <a:spcPts val="0"/>
              </a:spcBef>
              <a:spcAft>
                <a:spcPts val="0"/>
              </a:spcAft>
              <a:buNone/>
            </a:pPr>
            <a:r>
              <a:rPr lang="en" b="1" u="sng">
                <a:solidFill>
                  <a:srgbClr val="FF0000"/>
                </a:solidFill>
              </a:rPr>
              <a:t>Food producers to avoid:</a:t>
            </a:r>
            <a:endParaRPr b="1" u="sng">
              <a:solidFill>
                <a:srgbClr val="FF0000"/>
              </a:solidFill>
            </a:endParaRPr>
          </a:p>
          <a:p>
            <a:pPr marL="0" lvl="0" indent="0" algn="l" rtl="0">
              <a:spcBef>
                <a:spcPts val="1600"/>
              </a:spcBef>
              <a:spcAft>
                <a:spcPts val="0"/>
              </a:spcAft>
              <a:buNone/>
            </a:pPr>
            <a:endParaRPr/>
          </a:p>
          <a:p>
            <a:pPr marL="0" lvl="0" indent="0" algn="l" rtl="0">
              <a:spcBef>
                <a:spcPts val="1600"/>
              </a:spcBef>
              <a:spcAft>
                <a:spcPts val="1600"/>
              </a:spcAft>
              <a:buNone/>
            </a:pPr>
            <a:endParaRPr/>
          </a:p>
        </p:txBody>
      </p:sp>
      <p:pic>
        <p:nvPicPr>
          <p:cNvPr id="104" name="Google Shape;104;p19"/>
          <p:cNvPicPr preferRelativeResize="0"/>
          <p:nvPr/>
        </p:nvPicPr>
        <p:blipFill>
          <a:blip r:embed="rId3">
            <a:alphaModFix/>
          </a:blip>
          <a:stretch>
            <a:fillRect/>
          </a:stretch>
        </p:blipFill>
        <p:spPr>
          <a:xfrm>
            <a:off x="544400" y="1864438"/>
            <a:ext cx="3048000" cy="2257425"/>
          </a:xfrm>
          <a:prstGeom prst="rect">
            <a:avLst/>
          </a:prstGeom>
          <a:noFill/>
          <a:ln>
            <a:noFill/>
          </a:ln>
        </p:spPr>
      </p:pic>
      <p:pic>
        <p:nvPicPr>
          <p:cNvPr id="105" name="Google Shape;105;p19"/>
          <p:cNvPicPr preferRelativeResize="0"/>
          <p:nvPr/>
        </p:nvPicPr>
        <p:blipFill>
          <a:blip r:embed="rId4">
            <a:alphaModFix/>
          </a:blip>
          <a:stretch>
            <a:fillRect/>
          </a:stretch>
        </p:blipFill>
        <p:spPr>
          <a:xfrm>
            <a:off x="152400" y="4721275"/>
            <a:ext cx="819150" cy="247650"/>
          </a:xfrm>
          <a:prstGeom prst="rect">
            <a:avLst/>
          </a:prstGeom>
          <a:noFill/>
          <a:ln>
            <a:noFill/>
          </a:ln>
        </p:spPr>
      </p:pic>
      <p:pic>
        <p:nvPicPr>
          <p:cNvPr id="106" name="Google Shape;106;p19"/>
          <p:cNvPicPr preferRelativeResize="0"/>
          <p:nvPr/>
        </p:nvPicPr>
        <p:blipFill>
          <a:blip r:embed="rId5">
            <a:alphaModFix/>
          </a:blip>
          <a:stretch>
            <a:fillRect/>
          </a:stretch>
        </p:blipFill>
        <p:spPr>
          <a:xfrm>
            <a:off x="1123950" y="4721275"/>
            <a:ext cx="674563" cy="269825"/>
          </a:xfrm>
          <a:prstGeom prst="rect">
            <a:avLst/>
          </a:prstGeom>
          <a:noFill/>
          <a:ln>
            <a:noFill/>
          </a:ln>
        </p:spPr>
      </p:pic>
      <p:pic>
        <p:nvPicPr>
          <p:cNvPr id="107" name="Google Shape;107;p19"/>
          <p:cNvPicPr preferRelativeResize="0"/>
          <p:nvPr/>
        </p:nvPicPr>
        <p:blipFill>
          <a:blip r:embed="rId6">
            <a:alphaModFix/>
          </a:blip>
          <a:stretch>
            <a:fillRect/>
          </a:stretch>
        </p:blipFill>
        <p:spPr>
          <a:xfrm>
            <a:off x="1950913" y="4721275"/>
            <a:ext cx="657225" cy="247650"/>
          </a:xfrm>
          <a:prstGeom prst="rect">
            <a:avLst/>
          </a:prstGeom>
          <a:noFill/>
          <a:ln>
            <a:noFill/>
          </a:ln>
        </p:spPr>
      </p:pic>
      <p:pic>
        <p:nvPicPr>
          <p:cNvPr id="108" name="Google Shape;108;p19"/>
          <p:cNvPicPr preferRelativeResize="0"/>
          <p:nvPr/>
        </p:nvPicPr>
        <p:blipFill>
          <a:blip r:embed="rId7">
            <a:alphaModFix/>
          </a:blip>
          <a:stretch>
            <a:fillRect/>
          </a:stretch>
        </p:blipFill>
        <p:spPr>
          <a:xfrm>
            <a:off x="2760538" y="4721275"/>
            <a:ext cx="871014" cy="269825"/>
          </a:xfrm>
          <a:prstGeom prst="rect">
            <a:avLst/>
          </a:prstGeom>
          <a:noFill/>
          <a:ln>
            <a:noFill/>
          </a:ln>
        </p:spPr>
      </p:pic>
      <p:pic>
        <p:nvPicPr>
          <p:cNvPr id="109" name="Google Shape;109;p19"/>
          <p:cNvPicPr preferRelativeResize="0"/>
          <p:nvPr/>
        </p:nvPicPr>
        <p:blipFill>
          <a:blip r:embed="rId8">
            <a:alphaModFix/>
          </a:blip>
          <a:stretch>
            <a:fillRect/>
          </a:stretch>
        </p:blipFill>
        <p:spPr>
          <a:xfrm>
            <a:off x="7667013" y="3732300"/>
            <a:ext cx="1362075" cy="1314450"/>
          </a:xfrm>
          <a:prstGeom prst="rect">
            <a:avLst/>
          </a:prstGeom>
          <a:noFill/>
          <a:ln>
            <a:noFill/>
          </a:ln>
        </p:spPr>
      </p:pic>
      <p:pic>
        <p:nvPicPr>
          <p:cNvPr id="110" name="Google Shape;110;p19"/>
          <p:cNvPicPr preferRelativeResize="0"/>
          <p:nvPr/>
        </p:nvPicPr>
        <p:blipFill>
          <a:blip r:embed="rId9">
            <a:alphaModFix/>
          </a:blip>
          <a:stretch>
            <a:fillRect/>
          </a:stretch>
        </p:blipFill>
        <p:spPr>
          <a:xfrm>
            <a:off x="5353200" y="3746575"/>
            <a:ext cx="1943100" cy="1285875"/>
          </a:xfrm>
          <a:prstGeom prst="rect">
            <a:avLst/>
          </a:prstGeom>
          <a:noFill/>
          <a:ln>
            <a:noFill/>
          </a:ln>
        </p:spPr>
      </p:pic>
      <p:pic>
        <p:nvPicPr>
          <p:cNvPr id="111" name="Google Shape;111;p19"/>
          <p:cNvPicPr preferRelativeResize="0"/>
          <p:nvPr/>
        </p:nvPicPr>
        <p:blipFill>
          <a:blip r:embed="rId10">
            <a:alphaModFix/>
          </a:blip>
          <a:stretch>
            <a:fillRect/>
          </a:stretch>
        </p:blipFill>
        <p:spPr>
          <a:xfrm>
            <a:off x="4256326" y="4337117"/>
            <a:ext cx="947700" cy="631810"/>
          </a:xfrm>
          <a:prstGeom prst="rect">
            <a:avLst/>
          </a:prstGeom>
          <a:noFill/>
          <a:ln>
            <a:noFill/>
          </a:ln>
        </p:spPr>
      </p:pic>
      <p:pic>
        <p:nvPicPr>
          <p:cNvPr id="112" name="Google Shape;112;p19"/>
          <p:cNvPicPr preferRelativeResize="0"/>
          <p:nvPr/>
        </p:nvPicPr>
        <p:blipFill>
          <a:blip r:embed="rId11">
            <a:alphaModFix/>
          </a:blip>
          <a:stretch>
            <a:fillRect/>
          </a:stretch>
        </p:blipFill>
        <p:spPr>
          <a:xfrm>
            <a:off x="7588775" y="2818525"/>
            <a:ext cx="1157722" cy="54191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0"/>
          <p:cNvSpPr txBox="1">
            <a:spLocks noGrp="1"/>
          </p:cNvSpPr>
          <p:nvPr>
            <p:ph type="title"/>
          </p:nvPr>
        </p:nvSpPr>
        <p:spPr>
          <a:xfrm>
            <a:off x="249725"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200"/>
              <a:t>The charity GreenPeace is fighting climate change and deforestation:</a:t>
            </a:r>
            <a:endParaRPr sz="2200"/>
          </a:p>
          <a:p>
            <a:pPr marL="0" lvl="0" indent="0" algn="l" rtl="0">
              <a:spcBef>
                <a:spcPts val="0"/>
              </a:spcBef>
              <a:spcAft>
                <a:spcPts val="0"/>
              </a:spcAft>
              <a:buNone/>
            </a:pPr>
            <a:endParaRPr sz="2300"/>
          </a:p>
          <a:p>
            <a:pPr marL="0" lvl="0" indent="0" algn="l" rtl="0">
              <a:spcBef>
                <a:spcPts val="0"/>
              </a:spcBef>
              <a:spcAft>
                <a:spcPts val="0"/>
              </a:spcAft>
              <a:buNone/>
            </a:pPr>
            <a:r>
              <a:rPr lang="en" sz="1600"/>
              <a:t>As the biggest offender of deforestation, Indonesia holds so much precious wildlife and many plants only found there.</a:t>
            </a:r>
            <a:endParaRPr sz="1600"/>
          </a:p>
          <a:p>
            <a:pPr marL="0" lvl="0" indent="0" algn="l" rtl="0">
              <a:spcBef>
                <a:spcPts val="0"/>
              </a:spcBef>
              <a:spcAft>
                <a:spcPts val="0"/>
              </a:spcAft>
              <a:buNone/>
            </a:pPr>
            <a:r>
              <a:rPr lang="en" sz="1600"/>
              <a:t>Indonesian forests store 300 million tons of carbon which is the same as 40 times the annual gas emissions from fossil fuels! Imagine if all these forest are cut down?</a:t>
            </a:r>
            <a:endParaRPr sz="1600"/>
          </a:p>
          <a:p>
            <a:pPr marL="0" lvl="0" indent="0" algn="l" rtl="0">
              <a:spcBef>
                <a:spcPts val="0"/>
              </a:spcBef>
              <a:spcAft>
                <a:spcPts val="0"/>
              </a:spcAft>
              <a:buNone/>
            </a:pPr>
            <a:r>
              <a:rPr lang="en" sz="1700"/>
              <a:t>We can help support their efforts by avoiding foods</a:t>
            </a:r>
            <a:r>
              <a:rPr lang="en" sz="1300"/>
              <a:t> </a:t>
            </a:r>
            <a:r>
              <a:rPr lang="en" sz="1700"/>
              <a:t>that contain palm oil and palm fat. Look out for them next time you go shopping!</a:t>
            </a:r>
            <a:endParaRPr sz="1700"/>
          </a:p>
          <a:p>
            <a:pPr marL="0" lvl="0" indent="0" algn="ctr" rtl="0">
              <a:spcBef>
                <a:spcPts val="0"/>
              </a:spcBef>
              <a:spcAft>
                <a:spcPts val="0"/>
              </a:spcAft>
              <a:buNone/>
            </a:pPr>
            <a:r>
              <a:rPr lang="en" sz="1700" b="1">
                <a:solidFill>
                  <a:srgbClr val="FF0000"/>
                </a:solidFill>
              </a:rPr>
              <a:t>*WE CAN MAKE A DIFFERENCE*</a:t>
            </a:r>
            <a:endParaRPr sz="1700" b="1">
              <a:solidFill>
                <a:srgbClr val="FF0000"/>
              </a:solidFill>
            </a:endParaRPr>
          </a:p>
          <a:p>
            <a:pPr marL="0" lvl="0" indent="0" algn="l" rtl="0">
              <a:spcBef>
                <a:spcPts val="0"/>
              </a:spcBef>
              <a:spcAft>
                <a:spcPts val="0"/>
              </a:spcAft>
              <a:buNone/>
            </a:pPr>
            <a:endParaRPr sz="1900"/>
          </a:p>
        </p:txBody>
      </p:sp>
      <p:pic>
        <p:nvPicPr>
          <p:cNvPr id="118" name="Google Shape;118;p20"/>
          <p:cNvPicPr preferRelativeResize="0"/>
          <p:nvPr/>
        </p:nvPicPr>
        <p:blipFill>
          <a:blip r:embed="rId3">
            <a:alphaModFix/>
          </a:blip>
          <a:stretch>
            <a:fillRect/>
          </a:stretch>
        </p:blipFill>
        <p:spPr>
          <a:xfrm>
            <a:off x="3362450" y="3594250"/>
            <a:ext cx="1724025" cy="1549250"/>
          </a:xfrm>
          <a:prstGeom prst="rect">
            <a:avLst/>
          </a:prstGeom>
          <a:noFill/>
          <a:ln>
            <a:noFill/>
          </a:ln>
        </p:spPr>
      </p:pic>
      <p:pic>
        <p:nvPicPr>
          <p:cNvPr id="119" name="Google Shape;119;p20"/>
          <p:cNvPicPr preferRelativeResize="0"/>
          <p:nvPr/>
        </p:nvPicPr>
        <p:blipFill>
          <a:blip r:embed="rId4">
            <a:alphaModFix/>
          </a:blip>
          <a:stretch>
            <a:fillRect/>
          </a:stretch>
        </p:blipFill>
        <p:spPr>
          <a:xfrm>
            <a:off x="6184628" y="3594250"/>
            <a:ext cx="2902822" cy="1549250"/>
          </a:xfrm>
          <a:prstGeom prst="rect">
            <a:avLst/>
          </a:prstGeom>
          <a:noFill/>
          <a:ln>
            <a:noFill/>
          </a:ln>
        </p:spPr>
      </p:pic>
      <p:pic>
        <p:nvPicPr>
          <p:cNvPr id="120" name="Google Shape;120;p20"/>
          <p:cNvPicPr preferRelativeResize="0"/>
          <p:nvPr/>
        </p:nvPicPr>
        <p:blipFill>
          <a:blip r:embed="rId5">
            <a:alphaModFix/>
          </a:blip>
          <a:stretch>
            <a:fillRect/>
          </a:stretch>
        </p:blipFill>
        <p:spPr>
          <a:xfrm>
            <a:off x="102825" y="3568775"/>
            <a:ext cx="2438400" cy="1600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1"/>
          <p:cNvSpPr txBox="1">
            <a:spLocks noGrp="1"/>
          </p:cNvSpPr>
          <p:nvPr>
            <p:ph type="title"/>
          </p:nvPr>
        </p:nvSpPr>
        <p:spPr>
          <a:xfrm>
            <a:off x="311700" y="172350"/>
            <a:ext cx="8520600" cy="843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FF0000"/>
                </a:solidFill>
              </a:rPr>
              <a:t>Please watch this short video and get inspired to help save your planet!</a:t>
            </a:r>
            <a:endParaRPr>
              <a:solidFill>
                <a:srgbClr val="FF0000"/>
              </a:solidFill>
            </a:endParaRPr>
          </a:p>
        </p:txBody>
      </p:sp>
      <p:sp>
        <p:nvSpPr>
          <p:cNvPr id="126" name="Google Shape;126;p2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u="sng">
                <a:solidFill>
                  <a:schemeClr val="hlink"/>
                </a:solidFill>
                <a:hlinkClick r:id="rId3"/>
              </a:rPr>
              <a:t>https://youtu.be/K6KOQjimVjA</a:t>
            </a:r>
            <a:endParaRPr/>
          </a:p>
          <a:p>
            <a:pPr marL="0" lvl="0" indent="0" algn="ctr" rtl="0">
              <a:spcBef>
                <a:spcPts val="1600"/>
              </a:spcBef>
              <a:spcAft>
                <a:spcPts val="0"/>
              </a:spcAft>
              <a:buNone/>
            </a:pPr>
            <a:endParaRPr/>
          </a:p>
          <a:p>
            <a:pPr marL="0" lvl="0" indent="0" algn="ctr" rtl="0">
              <a:spcBef>
                <a:spcPts val="1600"/>
              </a:spcBef>
              <a:spcAft>
                <a:spcPts val="1600"/>
              </a:spcAft>
              <a:buNone/>
            </a:pPr>
            <a:endParaRPr/>
          </a:p>
        </p:txBody>
      </p:sp>
      <p:pic>
        <p:nvPicPr>
          <p:cNvPr id="127" name="Google Shape;127;p21"/>
          <p:cNvPicPr preferRelativeResize="0"/>
          <p:nvPr/>
        </p:nvPicPr>
        <p:blipFill>
          <a:blip r:embed="rId4">
            <a:alphaModFix/>
          </a:blip>
          <a:stretch>
            <a:fillRect/>
          </a:stretch>
        </p:blipFill>
        <p:spPr>
          <a:xfrm>
            <a:off x="3243038" y="1726150"/>
            <a:ext cx="2657925" cy="3293875"/>
          </a:xfrm>
          <a:prstGeom prst="rect">
            <a:avLst/>
          </a:prstGeom>
          <a:noFill/>
          <a:ln>
            <a:noFill/>
          </a:ln>
        </p:spPr>
      </p:pic>
    </p:spTree>
  </p:cSld>
  <p:clrMapOvr>
    <a:masterClrMapping/>
  </p:clrMapOvr>
</p:sld>
</file>

<file path=ppt/theme/theme1.xml><?xml version="1.0" encoding="utf-8"?>
<a:theme xmlns:a="http://schemas.openxmlformats.org/drawingml/2006/main"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679</Words>
  <Application>Microsoft Office PowerPoint</Application>
  <PresentationFormat>On-screen Show (16:9)</PresentationFormat>
  <Paragraphs>55</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Lobster</vt:lpstr>
      <vt:lpstr>Roboto</vt:lpstr>
      <vt:lpstr>Simple Dark</vt:lpstr>
      <vt:lpstr>Palm Oil - What I know by Beau Vernon</vt:lpstr>
      <vt:lpstr>PowerPoint Presentation</vt:lpstr>
      <vt:lpstr>What is it?</vt:lpstr>
      <vt:lpstr>Why is it an issue?</vt:lpstr>
      <vt:lpstr>What can we all do about it?</vt:lpstr>
      <vt:lpstr>I found that quite a few cereals made by Lidl and Aldi were palm oil free. Aldi also sell the best tasting palm oil free peanut butter!</vt:lpstr>
      <vt:lpstr>But quite a lot of our favourite food items contain palm oil….. </vt:lpstr>
      <vt:lpstr>The charity GreenPeace is fighting climate change and deforestation:  As the biggest offender of deforestation, Indonesia holds so much precious wildlife and many plants only found there. Indonesian forests store 300 million tons of carbon which is the same as 40 times the annual gas emissions from fossil fuels! Imagine if all these forest are cut down? We can help support their efforts by avoiding foods that contain palm oil and palm fat. Look out for them next time you go shopping! *WE CAN MAKE A DIFFERENCE* </vt:lpstr>
      <vt:lpstr>Please watch this short video and get inspired to help save your planet!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Palm Oil - What I know by Beau Vernon</dc:title>
  <dc:creator>Popstar Vernon</dc:creator>
  <cp:lastModifiedBy>9313651 headteacher.3651</cp:lastModifiedBy>
  <cp:revision>1</cp:revision>
  <dcterms:modified xsi:type="dcterms:W3CDTF">2020-11-16T15:11:59Z</dcterms:modified>
</cp:coreProperties>
</file>